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9" r:id="rId3"/>
    <p:sldId id="301" r:id="rId4"/>
    <p:sldId id="267" r:id="rId5"/>
    <p:sldId id="258" r:id="rId6"/>
    <p:sldId id="259" r:id="rId7"/>
    <p:sldId id="257" r:id="rId8"/>
    <p:sldId id="261" r:id="rId9"/>
    <p:sldId id="302" r:id="rId10"/>
    <p:sldId id="263" r:id="rId11"/>
    <p:sldId id="265" r:id="rId12"/>
    <p:sldId id="264" r:id="rId13"/>
    <p:sldId id="270" r:id="rId14"/>
    <p:sldId id="271" r:id="rId15"/>
    <p:sldId id="272" r:id="rId16"/>
    <p:sldId id="273" r:id="rId17"/>
    <p:sldId id="274" r:id="rId18"/>
    <p:sldId id="275" r:id="rId19"/>
    <p:sldId id="276" r:id="rId20"/>
    <p:sldId id="277" r:id="rId21"/>
    <p:sldId id="266" r:id="rId22"/>
    <p:sldId id="278" r:id="rId23"/>
    <p:sldId id="279" r:id="rId24"/>
    <p:sldId id="280" r:id="rId25"/>
    <p:sldId id="281" r:id="rId26"/>
    <p:sldId id="282" r:id="rId27"/>
    <p:sldId id="283" r:id="rId28"/>
    <p:sldId id="284" r:id="rId29"/>
    <p:sldId id="292" r:id="rId30"/>
    <p:sldId id="293" r:id="rId31"/>
    <p:sldId id="294" r:id="rId32"/>
    <p:sldId id="295" r:id="rId33"/>
    <p:sldId id="296" r:id="rId34"/>
    <p:sldId id="285" r:id="rId35"/>
    <p:sldId id="286" r:id="rId36"/>
    <p:sldId id="287" r:id="rId37"/>
    <p:sldId id="288" r:id="rId38"/>
    <p:sldId id="289" r:id="rId39"/>
    <p:sldId id="290" r:id="rId40"/>
    <p:sldId id="291" r:id="rId41"/>
    <p:sldId id="297" r:id="rId42"/>
    <p:sldId id="298" r:id="rId43"/>
    <p:sldId id="299" r:id="rId44"/>
  </p:sldIdLst>
  <p:sldSz cx="9601200" cy="128016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76A928C9-F256-4038-94A9-B4CDAA8F121C}">
          <p14:sldIdLst>
            <p14:sldId id="256"/>
            <p14:sldId id="269"/>
            <p14:sldId id="301"/>
            <p14:sldId id="267"/>
            <p14:sldId id="258"/>
            <p14:sldId id="259"/>
            <p14:sldId id="257"/>
            <p14:sldId id="261"/>
          </p14:sldIdLst>
        </p14:section>
        <p14:section name="Seção do Resumo" id="{E4BE42D0-619D-43C3-8B78-020DD7949A67}">
          <p14:sldIdLst>
            <p14:sldId id="302"/>
          </p14:sldIdLst>
        </p14:section>
        <p14:section name="Seção 1" id="{8AA04361-0797-4E12-B9FF-86A6A26F78D4}">
          <p14:sldIdLst>
            <p14:sldId id="263"/>
            <p14:sldId id="265"/>
          </p14:sldIdLst>
        </p14:section>
        <p14:section name="Seção 2" id="{BA14BCA4-F5F4-45CB-A583-F8F56558F026}">
          <p14:sldIdLst>
            <p14:sldId id="264"/>
            <p14:sldId id="270"/>
            <p14:sldId id="271"/>
            <p14:sldId id="272"/>
            <p14:sldId id="273"/>
            <p14:sldId id="274"/>
            <p14:sldId id="275"/>
            <p14:sldId id="276"/>
            <p14:sldId id="277"/>
          </p14:sldIdLst>
        </p14:section>
        <p14:section name="Seção 3" id="{A347A536-69F8-4260-92CF-E895F3175C69}">
          <p14:sldIdLst>
            <p14:sldId id="266"/>
            <p14:sldId id="278"/>
            <p14:sldId id="279"/>
            <p14:sldId id="280"/>
            <p14:sldId id="281"/>
            <p14:sldId id="282"/>
            <p14:sldId id="283"/>
            <p14:sldId id="284"/>
          </p14:sldIdLst>
        </p14:section>
        <p14:section name="Seção 4" id="{3243E49B-8E82-4775-A86B-D29BB58B9041}">
          <p14:sldIdLst>
            <p14:sldId id="292"/>
            <p14:sldId id="293"/>
            <p14:sldId id="294"/>
            <p14:sldId id="295"/>
            <p14:sldId id="296"/>
          </p14:sldIdLst>
        </p14:section>
        <p14:section name="Seção 5" id="{68A08EF4-6A1D-4C01-A0AF-8351624FAFF4}">
          <p14:sldIdLst>
            <p14:sldId id="285"/>
            <p14:sldId id="286"/>
            <p14:sldId id="287"/>
            <p14:sldId id="288"/>
            <p14:sldId id="289"/>
            <p14:sldId id="290"/>
            <p14:sldId id="291"/>
          </p14:sldIdLst>
        </p14:section>
        <p14:section name="Seção 6" id="{2037F1CB-B6FB-4B70-BC8F-48F66CC5822C}">
          <p14:sldIdLst>
            <p14:sldId id="297"/>
            <p14:sldId id="298"/>
          </p14:sldIdLst>
        </p14:section>
        <p14:section name="Seção 7" id="{A984BB1B-5C91-42D4-87D9-15D8747A586E}">
          <p14:sldIdLst>
            <p14:sldId id="299"/>
          </p14:sldIdLst>
        </p14:section>
      </p14:sectionLst>
    </p:ext>
    <p:ext uri="{EFAFB233-063F-42B5-8137-9DF3F51BA10A}">
      <p15:sldGuideLst xmlns:p15="http://schemas.microsoft.com/office/powerpoint/2012/main">
        <p15:guide id="1" orient="horz" pos="4055" userDrawn="1">
          <p15:clr>
            <a:srgbClr val="A4A3A4"/>
          </p15:clr>
        </p15:guide>
        <p15:guide id="2" pos="30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D19E02"/>
    <a:srgbClr val="000000"/>
    <a:srgbClr val="01040D"/>
    <a:srgbClr val="011423"/>
    <a:srgbClr val="000D1E"/>
    <a:srgbClr val="1E3E4B"/>
    <a:srgbClr val="010E1F"/>
    <a:srgbClr val="0618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showGuides="1">
      <p:cViewPr>
        <p:scale>
          <a:sx n="62" d="100"/>
          <a:sy n="62" d="100"/>
        </p:scale>
        <p:origin x="4602" y="78"/>
      </p:cViewPr>
      <p:guideLst>
        <p:guide orient="horz" pos="4055"/>
        <p:guide pos="30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20090" y="2095078"/>
            <a:ext cx="8161020" cy="4456853"/>
          </a:xfrm>
        </p:spPr>
        <p:txBody>
          <a:bodyPr anchor="b"/>
          <a:lstStyle>
            <a:lvl1pPr algn="ctr">
              <a:defRPr sz="6300"/>
            </a:lvl1pPr>
          </a:lstStyle>
          <a:p>
            <a:r>
              <a:rPr lang="pt-BR"/>
              <a:t>Clique para editar o título Mestre</a:t>
            </a:r>
            <a:endParaRPr lang="en-US" dirty="0"/>
          </a:p>
        </p:txBody>
      </p:sp>
      <p:sp>
        <p:nvSpPr>
          <p:cNvPr id="3" name="Subtitle 2"/>
          <p:cNvSpPr>
            <a:spLocks noGrp="1"/>
          </p:cNvSpPr>
          <p:nvPr>
            <p:ph type="subTitle" idx="1"/>
          </p:nvPr>
        </p:nvSpPr>
        <p:spPr>
          <a:xfrm>
            <a:off x="1200150" y="6723804"/>
            <a:ext cx="7200900" cy="3090756"/>
          </a:xfrm>
        </p:spPr>
        <p:txBody>
          <a:bodyPr/>
          <a:lstStyle>
            <a:lvl1pPr marL="0" indent="0" algn="ctr">
              <a:buNone/>
              <a:defRPr sz="2520"/>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506469D7-3228-43D7-A2E6-EC07C72A51E8}" type="datetimeFigureOut">
              <a:rPr lang="pt-BR" smtClean="0"/>
              <a:t>12/05/2024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DEB67D8F-3CF2-4681-8B6E-B0C98DF72B5F}" type="slidenum">
              <a:rPr lang="pt-BR" smtClean="0"/>
              <a:t>‹nº›</a:t>
            </a:fld>
            <a:endParaRPr lang="pt-BR"/>
          </a:p>
        </p:txBody>
      </p:sp>
    </p:spTree>
    <p:extLst>
      <p:ext uri="{BB962C8B-B14F-4D97-AF65-F5344CB8AC3E}">
        <p14:creationId xmlns:p14="http://schemas.microsoft.com/office/powerpoint/2010/main" val="1777561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06469D7-3228-43D7-A2E6-EC07C72A51E8}" type="datetimeFigureOut">
              <a:rPr lang="pt-BR" smtClean="0"/>
              <a:t>12/05/2024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DEB67D8F-3CF2-4681-8B6E-B0C98DF72B5F}" type="slidenum">
              <a:rPr lang="pt-BR" smtClean="0"/>
              <a:t>‹nº›</a:t>
            </a:fld>
            <a:endParaRPr lang="pt-BR"/>
          </a:p>
        </p:txBody>
      </p:sp>
    </p:spTree>
    <p:extLst>
      <p:ext uri="{BB962C8B-B14F-4D97-AF65-F5344CB8AC3E}">
        <p14:creationId xmlns:p14="http://schemas.microsoft.com/office/powerpoint/2010/main" val="2920558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0859" y="681567"/>
            <a:ext cx="2070259" cy="10848764"/>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60083" y="681567"/>
            <a:ext cx="6090761" cy="10848764"/>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06469D7-3228-43D7-A2E6-EC07C72A51E8}" type="datetimeFigureOut">
              <a:rPr lang="pt-BR" smtClean="0"/>
              <a:t>12/05/2024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DEB67D8F-3CF2-4681-8B6E-B0C98DF72B5F}" type="slidenum">
              <a:rPr lang="pt-BR" smtClean="0"/>
              <a:t>‹nº›</a:t>
            </a:fld>
            <a:endParaRPr lang="pt-BR"/>
          </a:p>
        </p:txBody>
      </p:sp>
    </p:spTree>
    <p:extLst>
      <p:ext uri="{BB962C8B-B14F-4D97-AF65-F5344CB8AC3E}">
        <p14:creationId xmlns:p14="http://schemas.microsoft.com/office/powerpoint/2010/main" val="3706778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06469D7-3228-43D7-A2E6-EC07C72A51E8}" type="datetimeFigureOut">
              <a:rPr lang="pt-BR" smtClean="0"/>
              <a:t>12/05/2024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DEB67D8F-3CF2-4681-8B6E-B0C98DF72B5F}" type="slidenum">
              <a:rPr lang="pt-BR" smtClean="0"/>
              <a:t>‹nº›</a:t>
            </a:fld>
            <a:endParaRPr lang="pt-BR"/>
          </a:p>
        </p:txBody>
      </p:sp>
    </p:spTree>
    <p:extLst>
      <p:ext uri="{BB962C8B-B14F-4D97-AF65-F5344CB8AC3E}">
        <p14:creationId xmlns:p14="http://schemas.microsoft.com/office/powerpoint/2010/main" val="76768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55082" y="3191514"/>
            <a:ext cx="8281035" cy="5325109"/>
          </a:xfrm>
        </p:spPr>
        <p:txBody>
          <a:bodyPr anchor="b"/>
          <a:lstStyle>
            <a:lvl1pPr>
              <a:defRPr sz="6300"/>
            </a:lvl1pPr>
          </a:lstStyle>
          <a:p>
            <a:r>
              <a:rPr lang="pt-BR"/>
              <a:t>Clique para editar o título Mestre</a:t>
            </a:r>
            <a:endParaRPr lang="en-US" dirty="0"/>
          </a:p>
        </p:txBody>
      </p:sp>
      <p:sp>
        <p:nvSpPr>
          <p:cNvPr id="3" name="Text Placeholder 2"/>
          <p:cNvSpPr>
            <a:spLocks noGrp="1"/>
          </p:cNvSpPr>
          <p:nvPr>
            <p:ph type="body" idx="1"/>
          </p:nvPr>
        </p:nvSpPr>
        <p:spPr>
          <a:xfrm>
            <a:off x="655082" y="8567000"/>
            <a:ext cx="8281035" cy="2800349"/>
          </a:xfrm>
        </p:spPr>
        <p:txBody>
          <a:bodyPr/>
          <a:lstStyle>
            <a:lvl1pPr marL="0" indent="0">
              <a:buNone/>
              <a:defRPr sz="2520">
                <a:solidFill>
                  <a:schemeClr val="tx1"/>
                </a:solidFill>
              </a:defRPr>
            </a:lvl1pPr>
            <a:lvl2pPr marL="480060" indent="0">
              <a:buNone/>
              <a:defRPr sz="2100">
                <a:solidFill>
                  <a:schemeClr val="tx1">
                    <a:tint val="75000"/>
                  </a:schemeClr>
                </a:solidFill>
              </a:defRPr>
            </a:lvl2pPr>
            <a:lvl3pPr marL="960120" indent="0">
              <a:buNone/>
              <a:defRPr sz="1890">
                <a:solidFill>
                  <a:schemeClr val="tx1">
                    <a:tint val="75000"/>
                  </a:schemeClr>
                </a:solidFill>
              </a:defRPr>
            </a:lvl3pPr>
            <a:lvl4pPr marL="1440180" indent="0">
              <a:buNone/>
              <a:defRPr sz="1680">
                <a:solidFill>
                  <a:schemeClr val="tx1">
                    <a:tint val="75000"/>
                  </a:schemeClr>
                </a:solidFill>
              </a:defRPr>
            </a:lvl4pPr>
            <a:lvl5pPr marL="1920240" indent="0">
              <a:buNone/>
              <a:defRPr sz="1680">
                <a:solidFill>
                  <a:schemeClr val="tx1">
                    <a:tint val="75000"/>
                  </a:schemeClr>
                </a:solidFill>
              </a:defRPr>
            </a:lvl5pPr>
            <a:lvl6pPr marL="2400300" indent="0">
              <a:buNone/>
              <a:defRPr sz="1680">
                <a:solidFill>
                  <a:schemeClr val="tx1">
                    <a:tint val="75000"/>
                  </a:schemeClr>
                </a:solidFill>
              </a:defRPr>
            </a:lvl6pPr>
            <a:lvl7pPr marL="2880360" indent="0">
              <a:buNone/>
              <a:defRPr sz="1680">
                <a:solidFill>
                  <a:schemeClr val="tx1">
                    <a:tint val="75000"/>
                  </a:schemeClr>
                </a:solidFill>
              </a:defRPr>
            </a:lvl7pPr>
            <a:lvl8pPr marL="3360420" indent="0">
              <a:buNone/>
              <a:defRPr sz="1680">
                <a:solidFill>
                  <a:schemeClr val="tx1">
                    <a:tint val="75000"/>
                  </a:schemeClr>
                </a:solidFill>
              </a:defRPr>
            </a:lvl8pPr>
            <a:lvl9pPr marL="3840480" indent="0">
              <a:buNone/>
              <a:defRPr sz="168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506469D7-3228-43D7-A2E6-EC07C72A51E8}" type="datetimeFigureOut">
              <a:rPr lang="pt-BR" smtClean="0"/>
              <a:t>12/05/2024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DEB67D8F-3CF2-4681-8B6E-B0C98DF72B5F}" type="slidenum">
              <a:rPr lang="pt-BR" smtClean="0"/>
              <a:t>‹nº›</a:t>
            </a:fld>
            <a:endParaRPr lang="pt-BR"/>
          </a:p>
        </p:txBody>
      </p:sp>
    </p:spTree>
    <p:extLst>
      <p:ext uri="{BB962C8B-B14F-4D97-AF65-F5344CB8AC3E}">
        <p14:creationId xmlns:p14="http://schemas.microsoft.com/office/powerpoint/2010/main" val="3007968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60083" y="3407833"/>
            <a:ext cx="4080510" cy="81224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860608" y="3407833"/>
            <a:ext cx="4080510" cy="81224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506469D7-3228-43D7-A2E6-EC07C72A51E8}" type="datetimeFigureOut">
              <a:rPr lang="pt-BR" smtClean="0"/>
              <a:t>12/05/2024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DEB67D8F-3CF2-4681-8B6E-B0C98DF72B5F}" type="slidenum">
              <a:rPr lang="pt-BR" smtClean="0"/>
              <a:t>‹nº›</a:t>
            </a:fld>
            <a:endParaRPr lang="pt-BR"/>
          </a:p>
        </p:txBody>
      </p:sp>
    </p:spTree>
    <p:extLst>
      <p:ext uri="{BB962C8B-B14F-4D97-AF65-F5344CB8AC3E}">
        <p14:creationId xmlns:p14="http://schemas.microsoft.com/office/powerpoint/2010/main" val="4269466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661333" y="681570"/>
            <a:ext cx="8281035" cy="2474384"/>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661334" y="3138171"/>
            <a:ext cx="4061757"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pt-BR"/>
              <a:t>Clique para editar os estilos de texto Mestres</a:t>
            </a:r>
          </a:p>
        </p:txBody>
      </p:sp>
      <p:sp>
        <p:nvSpPr>
          <p:cNvPr id="4" name="Content Placeholder 3"/>
          <p:cNvSpPr>
            <a:spLocks noGrp="1"/>
          </p:cNvSpPr>
          <p:nvPr>
            <p:ph sz="half" idx="2"/>
          </p:nvPr>
        </p:nvSpPr>
        <p:spPr>
          <a:xfrm>
            <a:off x="661334" y="4676140"/>
            <a:ext cx="4061757" cy="68778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860608" y="3138171"/>
            <a:ext cx="4081761"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pt-BR"/>
              <a:t>Clique para editar os estilos de texto Mestres</a:t>
            </a:r>
          </a:p>
        </p:txBody>
      </p:sp>
      <p:sp>
        <p:nvSpPr>
          <p:cNvPr id="6" name="Content Placeholder 5"/>
          <p:cNvSpPr>
            <a:spLocks noGrp="1"/>
          </p:cNvSpPr>
          <p:nvPr>
            <p:ph sz="quarter" idx="4"/>
          </p:nvPr>
        </p:nvSpPr>
        <p:spPr>
          <a:xfrm>
            <a:off x="4860608" y="4676140"/>
            <a:ext cx="4081761" cy="68778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506469D7-3228-43D7-A2E6-EC07C72A51E8}" type="datetimeFigureOut">
              <a:rPr lang="pt-BR" smtClean="0"/>
              <a:t>12/05/2024</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DEB67D8F-3CF2-4681-8B6E-B0C98DF72B5F}" type="slidenum">
              <a:rPr lang="pt-BR" smtClean="0"/>
              <a:t>‹nº›</a:t>
            </a:fld>
            <a:endParaRPr lang="pt-BR"/>
          </a:p>
        </p:txBody>
      </p:sp>
    </p:spTree>
    <p:extLst>
      <p:ext uri="{BB962C8B-B14F-4D97-AF65-F5344CB8AC3E}">
        <p14:creationId xmlns:p14="http://schemas.microsoft.com/office/powerpoint/2010/main" val="732068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506469D7-3228-43D7-A2E6-EC07C72A51E8}" type="datetimeFigureOut">
              <a:rPr lang="pt-BR" smtClean="0"/>
              <a:t>12/05/2024</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DEB67D8F-3CF2-4681-8B6E-B0C98DF72B5F}" type="slidenum">
              <a:rPr lang="pt-BR" smtClean="0"/>
              <a:t>‹nº›</a:t>
            </a:fld>
            <a:endParaRPr lang="pt-BR"/>
          </a:p>
        </p:txBody>
      </p:sp>
    </p:spTree>
    <p:extLst>
      <p:ext uri="{BB962C8B-B14F-4D97-AF65-F5344CB8AC3E}">
        <p14:creationId xmlns:p14="http://schemas.microsoft.com/office/powerpoint/2010/main" val="3606049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6469D7-3228-43D7-A2E6-EC07C72A51E8}" type="datetimeFigureOut">
              <a:rPr lang="pt-BR" smtClean="0"/>
              <a:t>12/05/2024</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DEB67D8F-3CF2-4681-8B6E-B0C98DF72B5F}" type="slidenum">
              <a:rPr lang="pt-BR" smtClean="0"/>
              <a:t>‹nº›</a:t>
            </a:fld>
            <a:endParaRPr lang="pt-BR"/>
          </a:p>
        </p:txBody>
      </p:sp>
    </p:spTree>
    <p:extLst>
      <p:ext uri="{BB962C8B-B14F-4D97-AF65-F5344CB8AC3E}">
        <p14:creationId xmlns:p14="http://schemas.microsoft.com/office/powerpoint/2010/main" val="1845995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pt-BR"/>
              <a:t>Clique para editar o título Mestre</a:t>
            </a:r>
            <a:endParaRPr lang="en-US" dirty="0"/>
          </a:p>
        </p:txBody>
      </p:sp>
      <p:sp>
        <p:nvSpPr>
          <p:cNvPr id="3" name="Content Placeholder 2"/>
          <p:cNvSpPr>
            <a:spLocks noGrp="1"/>
          </p:cNvSpPr>
          <p:nvPr>
            <p:ph idx="1"/>
          </p:nvPr>
        </p:nvSpPr>
        <p:spPr>
          <a:xfrm>
            <a:off x="4081760" y="1843196"/>
            <a:ext cx="4860608" cy="9097433"/>
          </a:xfrm>
        </p:spPr>
        <p:txBody>
          <a:bodyPr/>
          <a:lstStyle>
            <a:lvl1pPr>
              <a:defRPr sz="3360"/>
            </a:lvl1pPr>
            <a:lvl2pPr>
              <a:defRPr sz="2940"/>
            </a:lvl2pPr>
            <a:lvl3pPr>
              <a:defRPr sz="2520"/>
            </a:lvl3pPr>
            <a:lvl4pPr>
              <a:defRPr sz="2100"/>
            </a:lvl4pPr>
            <a:lvl5pPr>
              <a:defRPr sz="2100"/>
            </a:lvl5pPr>
            <a:lvl6pPr>
              <a:defRPr sz="2100"/>
            </a:lvl6pPr>
            <a:lvl7pPr>
              <a:defRPr sz="2100"/>
            </a:lvl7pPr>
            <a:lvl8pPr>
              <a:defRPr sz="2100"/>
            </a:lvl8pPr>
            <a:lvl9pPr>
              <a:defRPr sz="21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506469D7-3228-43D7-A2E6-EC07C72A51E8}" type="datetimeFigureOut">
              <a:rPr lang="pt-BR" smtClean="0"/>
              <a:t>12/05/2024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DEB67D8F-3CF2-4681-8B6E-B0C98DF72B5F}" type="slidenum">
              <a:rPr lang="pt-BR" smtClean="0"/>
              <a:t>‹nº›</a:t>
            </a:fld>
            <a:endParaRPr lang="pt-BR"/>
          </a:p>
        </p:txBody>
      </p:sp>
    </p:spTree>
    <p:extLst>
      <p:ext uri="{BB962C8B-B14F-4D97-AF65-F5344CB8AC3E}">
        <p14:creationId xmlns:p14="http://schemas.microsoft.com/office/powerpoint/2010/main" val="2702066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4081760" y="1843196"/>
            <a:ext cx="4860608" cy="9097433"/>
          </a:xfrm>
        </p:spPr>
        <p:txBody>
          <a:bodyPr anchor="t"/>
          <a:lstStyle>
            <a:lvl1pPr marL="0" indent="0">
              <a:buNone/>
              <a:defRPr sz="3360"/>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r>
              <a:rPr lang="pt-BR"/>
              <a:t>Clique no ícone para adicionar uma imagem</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506469D7-3228-43D7-A2E6-EC07C72A51E8}" type="datetimeFigureOut">
              <a:rPr lang="pt-BR" smtClean="0"/>
              <a:t>12/05/2024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DEB67D8F-3CF2-4681-8B6E-B0C98DF72B5F}" type="slidenum">
              <a:rPr lang="pt-BR" smtClean="0"/>
              <a:t>‹nº›</a:t>
            </a:fld>
            <a:endParaRPr lang="pt-BR"/>
          </a:p>
        </p:txBody>
      </p:sp>
    </p:spTree>
    <p:extLst>
      <p:ext uri="{BB962C8B-B14F-4D97-AF65-F5344CB8AC3E}">
        <p14:creationId xmlns:p14="http://schemas.microsoft.com/office/powerpoint/2010/main" val="3064254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083" y="681570"/>
            <a:ext cx="8281035" cy="2474384"/>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60083" y="3407833"/>
            <a:ext cx="8281035" cy="812249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60083" y="11865189"/>
            <a:ext cx="2160270" cy="681567"/>
          </a:xfrm>
          <a:prstGeom prst="rect">
            <a:avLst/>
          </a:prstGeom>
        </p:spPr>
        <p:txBody>
          <a:bodyPr vert="horz" lIns="91440" tIns="45720" rIns="91440" bIns="45720" rtlCol="0" anchor="ctr"/>
          <a:lstStyle>
            <a:lvl1pPr algn="l">
              <a:defRPr sz="1260">
                <a:solidFill>
                  <a:schemeClr val="tx1">
                    <a:tint val="75000"/>
                  </a:schemeClr>
                </a:solidFill>
              </a:defRPr>
            </a:lvl1pPr>
          </a:lstStyle>
          <a:p>
            <a:fld id="{506469D7-3228-43D7-A2E6-EC07C72A51E8}" type="datetimeFigureOut">
              <a:rPr lang="pt-BR" smtClean="0"/>
              <a:t>12/05/2024</a:t>
            </a:fld>
            <a:endParaRPr lang="pt-BR"/>
          </a:p>
        </p:txBody>
      </p:sp>
      <p:sp>
        <p:nvSpPr>
          <p:cNvPr id="5" name="Footer Placeholder 4"/>
          <p:cNvSpPr>
            <a:spLocks noGrp="1"/>
          </p:cNvSpPr>
          <p:nvPr>
            <p:ph type="ftr" sz="quarter" idx="3"/>
          </p:nvPr>
        </p:nvSpPr>
        <p:spPr>
          <a:xfrm>
            <a:off x="3180398" y="11865189"/>
            <a:ext cx="3240405" cy="681567"/>
          </a:xfrm>
          <a:prstGeom prst="rect">
            <a:avLst/>
          </a:prstGeom>
        </p:spPr>
        <p:txBody>
          <a:bodyPr vert="horz" lIns="91440" tIns="45720" rIns="91440" bIns="45720" rtlCol="0" anchor="ctr"/>
          <a:lstStyle>
            <a:lvl1pPr algn="ctr">
              <a:defRPr sz="126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780848" y="11865189"/>
            <a:ext cx="2160270" cy="681567"/>
          </a:xfrm>
          <a:prstGeom prst="rect">
            <a:avLst/>
          </a:prstGeom>
        </p:spPr>
        <p:txBody>
          <a:bodyPr vert="horz" lIns="91440" tIns="45720" rIns="91440" bIns="45720" rtlCol="0" anchor="ctr"/>
          <a:lstStyle>
            <a:lvl1pPr algn="r">
              <a:defRPr sz="1260">
                <a:solidFill>
                  <a:schemeClr val="tx1">
                    <a:tint val="75000"/>
                  </a:schemeClr>
                </a:solidFill>
              </a:defRPr>
            </a:lvl1pPr>
          </a:lstStyle>
          <a:p>
            <a:fld id="{DEB67D8F-3CF2-4681-8B6E-B0C98DF72B5F}" type="slidenum">
              <a:rPr lang="pt-BR" smtClean="0"/>
              <a:t>‹nº›</a:t>
            </a:fld>
            <a:endParaRPr lang="pt-BR"/>
          </a:p>
        </p:txBody>
      </p:sp>
    </p:spTree>
    <p:extLst>
      <p:ext uri="{BB962C8B-B14F-4D97-AF65-F5344CB8AC3E}">
        <p14:creationId xmlns:p14="http://schemas.microsoft.com/office/powerpoint/2010/main" val="5716011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60120" rtl="0" eaLnBrk="1" latinLnBrk="0" hangingPunct="1">
        <a:lnSpc>
          <a:spcPct val="90000"/>
        </a:lnSpc>
        <a:spcBef>
          <a:spcPct val="0"/>
        </a:spcBef>
        <a:buNone/>
        <a:defRPr sz="462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6.jpeg"/><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34.xml"/><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slide" Target="slide29.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slide" Target="slide21.xml"/><Relationship Id="rId5" Type="http://schemas.openxmlformats.org/officeDocument/2006/relationships/image" Target="../media/image5.png"/><Relationship Id="rId15" Type="http://schemas.openxmlformats.org/officeDocument/2006/relationships/slide" Target="slide43.xml"/><Relationship Id="rId10" Type="http://schemas.openxmlformats.org/officeDocument/2006/relationships/slide" Target="slide12.xml"/><Relationship Id="rId4" Type="http://schemas.openxmlformats.org/officeDocument/2006/relationships/image" Target="../media/image4.png"/><Relationship Id="rId9" Type="http://schemas.openxmlformats.org/officeDocument/2006/relationships/slide" Target="slide10.xml"/><Relationship Id="rId14" Type="http://schemas.openxmlformats.org/officeDocument/2006/relationships/slide" Target="slide4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6.jpeg"/><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9.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6.jpeg"/><Relationship Id="rId1" Type="http://schemas.openxmlformats.org/officeDocument/2006/relationships/slideLayout" Target="../slideLayouts/slideLayout1.xml"/><Relationship Id="rId5" Type="http://schemas.openxmlformats.org/officeDocument/2006/relationships/image" Target="../media/image21.jpg"/><Relationship Id="rId4" Type="http://schemas.openxmlformats.org/officeDocument/2006/relationships/image" Target="../media/image19.jpe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GuilhermeGalante/GuilhermeGalante" TargetMode="External"/><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hyperlink" Target="https://www.linkedin.com/in/guilherme-galante-368365299/" TargetMode="External"/><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6.jpeg"/><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1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slide" Target="slide34.xml"/><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slide" Target="slide29.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slide" Target="slide21.xml"/><Relationship Id="rId5" Type="http://schemas.openxmlformats.org/officeDocument/2006/relationships/image" Target="../media/image12.png"/><Relationship Id="rId15" Type="http://schemas.openxmlformats.org/officeDocument/2006/relationships/slide" Target="slide43.xml"/><Relationship Id="rId10" Type="http://schemas.openxmlformats.org/officeDocument/2006/relationships/slide" Target="slide12.xml"/><Relationship Id="rId4" Type="http://schemas.openxmlformats.org/officeDocument/2006/relationships/image" Target="../media/image11.png"/><Relationship Id="rId9" Type="http://schemas.openxmlformats.org/officeDocument/2006/relationships/slide" Target="slide10.xml"/><Relationship Id="rId14" Type="http://schemas.openxmlformats.org/officeDocument/2006/relationships/slide" Target="slide4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DA21A7A4-2FC7-4796-8B6F-99FE2C800693}"/>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a:stretch/>
        </p:blipFill>
        <p:spPr>
          <a:xfrm>
            <a:off x="4800600" y="1600200"/>
            <a:ext cx="4800600" cy="9601200"/>
          </a:xfrm>
          <a:prstGeom prst="rect">
            <a:avLst/>
          </a:prstGeom>
        </p:spPr>
      </p:pic>
    </p:spTree>
    <p:extLst>
      <p:ext uri="{BB962C8B-B14F-4D97-AF65-F5344CB8AC3E}">
        <p14:creationId xmlns:p14="http://schemas.microsoft.com/office/powerpoint/2010/main" val="56396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0" y="0"/>
            <a:ext cx="9601200" cy="128016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4" name="CaixaDeTexto 3">
            <a:extLst>
              <a:ext uri="{FF2B5EF4-FFF2-40B4-BE49-F238E27FC236}">
                <a16:creationId xmlns:a16="http://schemas.microsoft.com/office/drawing/2014/main" id="{EAACBDA1-1BB5-41D6-B703-4EEE62B2E635}"/>
              </a:ext>
            </a:extLst>
          </p:cNvPr>
          <p:cNvSpPr txBox="1"/>
          <p:nvPr/>
        </p:nvSpPr>
        <p:spPr>
          <a:xfrm>
            <a:off x="3134433" y="6444377"/>
            <a:ext cx="6278005" cy="1015663"/>
          </a:xfrm>
          <a:prstGeom prst="rect">
            <a:avLst/>
          </a:prstGeom>
          <a:noFill/>
        </p:spPr>
        <p:txBody>
          <a:bodyPr wrap="square" rtlCol="0">
            <a:spAutoFit/>
          </a:bodyPr>
          <a:lstStyle/>
          <a:p>
            <a:pPr algn="ctr"/>
            <a:r>
              <a:rPr lang="pt-BR" sz="6000" dirty="0">
                <a:solidFill>
                  <a:schemeClr val="bg1"/>
                </a:solidFill>
                <a:latin typeface="Impact" panose="020B0806030902050204" pitchFamily="34" charset="0"/>
              </a:rPr>
              <a:t>Conceitos básicos</a:t>
            </a:r>
          </a:p>
        </p:txBody>
      </p:sp>
      <p:sp>
        <p:nvSpPr>
          <p:cNvPr id="6" name="CaixaDeTexto 5">
            <a:extLst>
              <a:ext uri="{FF2B5EF4-FFF2-40B4-BE49-F238E27FC236}">
                <a16:creationId xmlns:a16="http://schemas.microsoft.com/office/drawing/2014/main" id="{CD7D4221-BDBE-4903-AFD1-66F52956D7CE}"/>
              </a:ext>
            </a:extLst>
          </p:cNvPr>
          <p:cNvSpPr txBox="1"/>
          <p:nvPr/>
        </p:nvSpPr>
        <p:spPr>
          <a:xfrm>
            <a:off x="2891030" y="1543515"/>
            <a:ext cx="6278005" cy="5386090"/>
          </a:xfrm>
          <a:prstGeom prst="rect">
            <a:avLst/>
          </a:prstGeom>
          <a:noFill/>
        </p:spPr>
        <p:txBody>
          <a:bodyPr wrap="square" rtlCol="0">
            <a:spAutoFit/>
          </a:bodyPr>
          <a:lstStyle/>
          <a:p>
            <a:pPr algn="ctr"/>
            <a:r>
              <a:rPr lang="pt-BR" sz="34400" dirty="0">
                <a:ln>
                  <a:solidFill>
                    <a:schemeClr val="accent4"/>
                  </a:solidFill>
                </a:ln>
                <a:noFill/>
                <a:effectLst>
                  <a:reflection blurRad="6350" stA="55000" endA="300" endPos="45500" dir="5400000" sy="-100000" algn="bl" rotWithShape="0"/>
                </a:effectLst>
                <a:latin typeface="Impact" panose="020B0806030902050204" pitchFamily="34" charset="0"/>
              </a:rPr>
              <a:t>01</a:t>
            </a:r>
          </a:p>
        </p:txBody>
      </p:sp>
      <p:sp>
        <p:nvSpPr>
          <p:cNvPr id="8" name="Retângulo 7">
            <a:extLst>
              <a:ext uri="{FF2B5EF4-FFF2-40B4-BE49-F238E27FC236}">
                <a16:creationId xmlns:a16="http://schemas.microsoft.com/office/drawing/2014/main" id="{5750729B-3FD6-4DC7-B9AD-B9EBF0FE6555}"/>
              </a:ext>
            </a:extLst>
          </p:cNvPr>
          <p:cNvSpPr/>
          <p:nvPr/>
        </p:nvSpPr>
        <p:spPr>
          <a:xfrm>
            <a:off x="1" y="0"/>
            <a:ext cx="2702267" cy="12801600"/>
          </a:xfrm>
          <a:prstGeom prst="rect">
            <a:avLst/>
          </a:prstGeom>
          <a:blipFill dpi="0" rotWithShape="1">
            <a:blip r:embed="rId2">
              <a:alphaModFix amt="7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127CBF5-4D6A-4A33-861D-01C43706EFE1}"/>
              </a:ext>
            </a:extLst>
          </p:cNvPr>
          <p:cNvSpPr txBox="1"/>
          <p:nvPr/>
        </p:nvSpPr>
        <p:spPr>
          <a:xfrm>
            <a:off x="3867616" y="12234512"/>
            <a:ext cx="1910270" cy="276999"/>
          </a:xfrm>
          <a:prstGeom prst="rect">
            <a:avLst/>
          </a:prstGeom>
          <a:solidFill>
            <a:srgbClr val="000000">
              <a:alpha val="50196"/>
            </a:srgbClr>
          </a:solidFill>
          <a:ln>
            <a:solidFill>
              <a:srgbClr val="000000">
                <a:alpha val="50196"/>
              </a:srgbClr>
            </a:solidFill>
          </a:ln>
        </p:spPr>
        <p:txBody>
          <a:bodyPr wrap="square" rtlCol="0">
            <a:spAutoFit/>
          </a:bodyPr>
          <a:lstStyle/>
          <a:p>
            <a:r>
              <a:rPr lang="pt-BR" sz="1200" b="1" spc="50" dirty="0">
                <a:ln w="0"/>
                <a:solidFill>
                  <a:schemeClr val="bg2"/>
                </a:solidFill>
                <a:effectLst>
                  <a:innerShdw blurRad="63500" dist="50800" dir="13500000">
                    <a:srgbClr val="000000">
                      <a:alpha val="50000"/>
                    </a:srgbClr>
                  </a:innerShdw>
                </a:effectLst>
                <a:latin typeface="Arial Black" panose="020B0A04020102020204" pitchFamily="34" charset="0"/>
              </a:rPr>
              <a:t>Guilherme Galante</a:t>
            </a:r>
          </a:p>
        </p:txBody>
      </p:sp>
    </p:spTree>
    <p:extLst>
      <p:ext uri="{BB962C8B-B14F-4D97-AF65-F5344CB8AC3E}">
        <p14:creationId xmlns:p14="http://schemas.microsoft.com/office/powerpoint/2010/main" val="2226994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0" y="0"/>
            <a:ext cx="9601200" cy="128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0" name="CaixaDeTexto 9">
            <a:extLst>
              <a:ext uri="{FF2B5EF4-FFF2-40B4-BE49-F238E27FC236}">
                <a16:creationId xmlns:a16="http://schemas.microsoft.com/office/drawing/2014/main" id="{8A4DB1A6-C276-4308-930B-93D6682AD0C0}"/>
              </a:ext>
            </a:extLst>
          </p:cNvPr>
          <p:cNvSpPr txBox="1"/>
          <p:nvPr/>
        </p:nvSpPr>
        <p:spPr>
          <a:xfrm>
            <a:off x="1661597" y="873690"/>
            <a:ext cx="6278005" cy="707886"/>
          </a:xfrm>
          <a:prstGeom prst="rect">
            <a:avLst/>
          </a:prstGeom>
          <a:noFill/>
        </p:spPr>
        <p:txBody>
          <a:bodyPr wrap="square" rtlCol="0">
            <a:spAutoFit/>
          </a:bodyPr>
          <a:lstStyle/>
          <a:p>
            <a:r>
              <a:rPr lang="pt-BR" sz="4000" dirty="0">
                <a:latin typeface="Impact" panose="020B0806030902050204" pitchFamily="34" charset="0"/>
              </a:rPr>
              <a:t>Entendendo o básico</a:t>
            </a:r>
          </a:p>
        </p:txBody>
      </p:sp>
      <p:sp>
        <p:nvSpPr>
          <p:cNvPr id="11" name="CaixaDeTexto 10">
            <a:extLst>
              <a:ext uri="{FF2B5EF4-FFF2-40B4-BE49-F238E27FC236}">
                <a16:creationId xmlns:a16="http://schemas.microsoft.com/office/drawing/2014/main" id="{1608D288-261D-45B5-AAA5-69BF01FADDA0}"/>
              </a:ext>
            </a:extLst>
          </p:cNvPr>
          <p:cNvSpPr txBox="1"/>
          <p:nvPr/>
        </p:nvSpPr>
        <p:spPr>
          <a:xfrm>
            <a:off x="1661597" y="2516000"/>
            <a:ext cx="6869075" cy="9325630"/>
          </a:xfrm>
          <a:prstGeom prst="rect">
            <a:avLst/>
          </a:prstGeom>
          <a:noFill/>
        </p:spPr>
        <p:txBody>
          <a:bodyPr wrap="square" rtlCol="0">
            <a:spAutoFit/>
          </a:bodyPr>
          <a:lstStyle/>
          <a:p>
            <a:r>
              <a:rPr lang="pt-BR" sz="2400" dirty="0"/>
              <a:t>Risco e Retorno: Em geral, quanto maior o risco de um investimento, maior seu potencial de retorno. Imagine que você está escolhendo entre duas padarias: a tradicional, com seus pães caseiros que você já conhece, e a nova, com receitas inovadoras e sabores inusitados. A padaria tradicional oferece um risco menor, pois você já conhece a qualidade, mas a nova padaria tem o potencial de surpreender seu paladar – maior risco, maior potencial de retorno.</a:t>
            </a:r>
          </a:p>
          <a:p>
            <a:endParaRPr lang="pt-BR" sz="2400" dirty="0"/>
          </a:p>
          <a:p>
            <a:r>
              <a:rPr lang="pt-BR" sz="2400" dirty="0"/>
              <a:t>Liquidez: É a facilidade com que você pode transformar seu investimento em dinheiro. Alguns investimentos, como o dinheiro na poupança, são altamente líquidos, enquanto outros, como imóveis, exigem mais tempo e esforço para serem convertidos em dinheiro. Pense na diferença entre vender um carro usado e vender uma casa – o carro, por ser mais fácil de vender, possui maior liquidez.</a:t>
            </a:r>
          </a:p>
          <a:p>
            <a:endParaRPr lang="pt-BR" sz="2400" dirty="0"/>
          </a:p>
          <a:p>
            <a:r>
              <a:rPr lang="pt-BR" sz="2400" dirty="0"/>
              <a:t>Horizonte de Investimento: É o tempo que você pretende deixar seu dinheiro investido. Se você está economizando para a aposentadoria, seu horizonte de investimento será de longo prazo, enquanto guardar dinheiro para uma viagem de férias exige um horizonte de curto prazo.</a:t>
            </a:r>
          </a:p>
        </p:txBody>
      </p:sp>
      <p:sp>
        <p:nvSpPr>
          <p:cNvPr id="12" name="CaixaDeTexto 11">
            <a:extLst>
              <a:ext uri="{FF2B5EF4-FFF2-40B4-BE49-F238E27FC236}">
                <a16:creationId xmlns:a16="http://schemas.microsoft.com/office/drawing/2014/main" id="{BF481C89-4304-4C1E-8C65-0B743A7BCD74}"/>
              </a:ext>
            </a:extLst>
          </p:cNvPr>
          <p:cNvSpPr txBox="1"/>
          <p:nvPr/>
        </p:nvSpPr>
        <p:spPr>
          <a:xfrm>
            <a:off x="1661597" y="1680968"/>
            <a:ext cx="7240724" cy="584775"/>
          </a:xfrm>
          <a:prstGeom prst="rect">
            <a:avLst/>
          </a:prstGeom>
          <a:noFill/>
        </p:spPr>
        <p:txBody>
          <a:bodyPr wrap="square" rtlCol="0">
            <a:spAutoFit/>
          </a:bodyPr>
          <a:lstStyle/>
          <a:p>
            <a:r>
              <a:rPr lang="pt-BR" sz="3200" dirty="0">
                <a:effectLst>
                  <a:outerShdw blurRad="38100" dist="38100" dir="2700000" algn="tl">
                    <a:srgbClr val="000000">
                      <a:alpha val="43137"/>
                    </a:srgbClr>
                  </a:outerShdw>
                </a:effectLst>
                <a:latin typeface="+mj-lt"/>
              </a:rPr>
              <a:t>Conceitos iniciais</a:t>
            </a:r>
          </a:p>
        </p:txBody>
      </p:sp>
      <p:sp>
        <p:nvSpPr>
          <p:cNvPr id="16" name="Retângulo 15">
            <a:extLst>
              <a:ext uri="{FF2B5EF4-FFF2-40B4-BE49-F238E27FC236}">
                <a16:creationId xmlns:a16="http://schemas.microsoft.com/office/drawing/2014/main" id="{4725432E-E352-4F93-9716-AB9953F72C1C}"/>
              </a:ext>
            </a:extLst>
          </p:cNvPr>
          <p:cNvSpPr/>
          <p:nvPr/>
        </p:nvSpPr>
        <p:spPr>
          <a:xfrm>
            <a:off x="0" y="12227224"/>
            <a:ext cx="9601200" cy="574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0728CCB3-300C-4146-A7AE-93642348DBF4}"/>
              </a:ext>
            </a:extLst>
          </p:cNvPr>
          <p:cNvSpPr txBox="1"/>
          <p:nvPr/>
        </p:nvSpPr>
        <p:spPr>
          <a:xfrm>
            <a:off x="8697501" y="12160469"/>
            <a:ext cx="743297" cy="707886"/>
          </a:xfrm>
          <a:prstGeom prst="rect">
            <a:avLst/>
          </a:prstGeom>
          <a:noFill/>
        </p:spPr>
        <p:txBody>
          <a:bodyPr wrap="square" rtlCol="0">
            <a:spAutoFit/>
          </a:bodyPr>
          <a:lstStyle/>
          <a:p>
            <a:pPr algn="ctr"/>
            <a:r>
              <a:rPr lang="pt-BR" sz="4000" dirty="0">
                <a:ln>
                  <a:solidFill>
                    <a:schemeClr val="bg1"/>
                  </a:solidFill>
                </a:ln>
                <a:effectLst>
                  <a:reflection blurRad="6350" stA="55000" endA="300" endPos="45500" dir="5400000" sy="-100000" algn="bl" rotWithShape="0"/>
                </a:effectLst>
                <a:latin typeface="Impact" panose="020B0806030902050204" pitchFamily="34" charset="0"/>
              </a:rPr>
              <a:t>04</a:t>
            </a:r>
            <a:endParaRPr lang="pt-BR" sz="9600" dirty="0">
              <a:ln>
                <a:solidFill>
                  <a:schemeClr val="bg1"/>
                </a:solidFill>
              </a:ln>
              <a:effectLst>
                <a:reflection blurRad="6350" stA="55000" endA="300" endPos="45500" dir="5400000" sy="-100000" algn="bl" rotWithShape="0"/>
              </a:effectLst>
              <a:latin typeface="Impact" panose="020B0806030902050204" pitchFamily="34" charset="0"/>
            </a:endParaRPr>
          </a:p>
        </p:txBody>
      </p:sp>
      <p:cxnSp>
        <p:nvCxnSpPr>
          <p:cNvPr id="21" name="Conector reto 20">
            <a:extLst>
              <a:ext uri="{FF2B5EF4-FFF2-40B4-BE49-F238E27FC236}">
                <a16:creationId xmlns:a16="http://schemas.microsoft.com/office/drawing/2014/main" id="{89EFC616-362F-4126-A621-914FDE876CF6}"/>
              </a:ext>
            </a:extLst>
          </p:cNvPr>
          <p:cNvCxnSpPr>
            <a:cxnSpLocks/>
          </p:cNvCxnSpPr>
          <p:nvPr/>
        </p:nvCxnSpPr>
        <p:spPr>
          <a:xfrm>
            <a:off x="1042757" y="873690"/>
            <a:ext cx="0" cy="1118916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35702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11624" y="0"/>
            <a:ext cx="9601200" cy="128016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4" name="CaixaDeTexto 3">
            <a:extLst>
              <a:ext uri="{FF2B5EF4-FFF2-40B4-BE49-F238E27FC236}">
                <a16:creationId xmlns:a16="http://schemas.microsoft.com/office/drawing/2014/main" id="{EAACBDA1-1BB5-41D6-B703-4EEE62B2E635}"/>
              </a:ext>
            </a:extLst>
          </p:cNvPr>
          <p:cNvSpPr txBox="1"/>
          <p:nvPr/>
        </p:nvSpPr>
        <p:spPr>
          <a:xfrm>
            <a:off x="2702268" y="6537744"/>
            <a:ext cx="6278005" cy="1938992"/>
          </a:xfrm>
          <a:prstGeom prst="rect">
            <a:avLst/>
          </a:prstGeom>
          <a:noFill/>
        </p:spPr>
        <p:txBody>
          <a:bodyPr wrap="square" rtlCol="0">
            <a:spAutoFit/>
          </a:bodyPr>
          <a:lstStyle/>
          <a:p>
            <a:pPr algn="ctr"/>
            <a:r>
              <a:rPr lang="pt-BR" sz="6000" dirty="0">
                <a:solidFill>
                  <a:schemeClr val="bg1"/>
                </a:solidFill>
                <a:latin typeface="Impact" panose="020B0806030902050204" pitchFamily="34" charset="0"/>
              </a:rPr>
              <a:t>Tipos de investimentos</a:t>
            </a:r>
          </a:p>
        </p:txBody>
      </p:sp>
      <p:sp>
        <p:nvSpPr>
          <p:cNvPr id="6" name="CaixaDeTexto 5">
            <a:extLst>
              <a:ext uri="{FF2B5EF4-FFF2-40B4-BE49-F238E27FC236}">
                <a16:creationId xmlns:a16="http://schemas.microsoft.com/office/drawing/2014/main" id="{CD7D4221-BDBE-4903-AFD1-66F52956D7CE}"/>
              </a:ext>
            </a:extLst>
          </p:cNvPr>
          <p:cNvSpPr txBox="1"/>
          <p:nvPr/>
        </p:nvSpPr>
        <p:spPr>
          <a:xfrm>
            <a:off x="3575223" y="2212880"/>
            <a:ext cx="4501263" cy="4508927"/>
          </a:xfrm>
          <a:prstGeom prst="rect">
            <a:avLst/>
          </a:prstGeom>
          <a:noFill/>
        </p:spPr>
        <p:txBody>
          <a:bodyPr wrap="square" rtlCol="0">
            <a:spAutoFit/>
          </a:bodyPr>
          <a:lstStyle/>
          <a:p>
            <a:pPr algn="ctr"/>
            <a:r>
              <a:rPr lang="pt-BR" sz="28700" dirty="0">
                <a:ln>
                  <a:solidFill>
                    <a:schemeClr val="accent4"/>
                  </a:solidFill>
                </a:ln>
                <a:noFill/>
                <a:effectLst>
                  <a:reflection blurRad="6350" stA="55000" endA="300" endPos="45500" dir="5400000" sy="-100000" algn="bl" rotWithShape="0"/>
                </a:effectLst>
                <a:latin typeface="Impact" panose="020B0806030902050204" pitchFamily="34" charset="0"/>
              </a:rPr>
              <a:t>02</a:t>
            </a:r>
            <a:endParaRPr lang="pt-BR" sz="41300" dirty="0">
              <a:ln>
                <a:solidFill>
                  <a:schemeClr val="accent4"/>
                </a:solidFill>
              </a:ln>
              <a:noFill/>
              <a:effectLst>
                <a:reflection blurRad="6350" stA="55000" endA="300" endPos="45500" dir="5400000" sy="-100000" algn="bl" rotWithShape="0"/>
              </a:effectLst>
              <a:latin typeface="Impact" panose="020B0806030902050204" pitchFamily="34" charset="0"/>
            </a:endParaRPr>
          </a:p>
        </p:txBody>
      </p:sp>
      <p:sp>
        <p:nvSpPr>
          <p:cNvPr id="8" name="Retângulo 7">
            <a:extLst>
              <a:ext uri="{FF2B5EF4-FFF2-40B4-BE49-F238E27FC236}">
                <a16:creationId xmlns:a16="http://schemas.microsoft.com/office/drawing/2014/main" id="{5750729B-3FD6-4DC7-B9AD-B9EBF0FE6555}"/>
              </a:ext>
            </a:extLst>
          </p:cNvPr>
          <p:cNvSpPr/>
          <p:nvPr/>
        </p:nvSpPr>
        <p:spPr>
          <a:xfrm>
            <a:off x="0" y="0"/>
            <a:ext cx="2702268" cy="12801600"/>
          </a:xfrm>
          <a:prstGeom prst="rect">
            <a:avLst/>
          </a:prstGeom>
          <a:blipFill dpi="0" rotWithShape="1">
            <a:blip r:embed="rId2">
              <a:alphaModFix amt="7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8FF24D14-ED67-4401-9E81-04CFA3767BAB}"/>
              </a:ext>
            </a:extLst>
          </p:cNvPr>
          <p:cNvSpPr txBox="1"/>
          <p:nvPr/>
        </p:nvSpPr>
        <p:spPr>
          <a:xfrm>
            <a:off x="3018543" y="8934687"/>
            <a:ext cx="6278005" cy="2677656"/>
          </a:xfrm>
          <a:prstGeom prst="rect">
            <a:avLst/>
          </a:prstGeom>
          <a:noFill/>
        </p:spPr>
        <p:txBody>
          <a:bodyPr wrap="square" rtlCol="0">
            <a:spAutoFit/>
          </a:bodyPr>
          <a:lstStyle/>
          <a:p>
            <a:r>
              <a:rPr lang="pt-BR" sz="2400" dirty="0">
                <a:solidFill>
                  <a:schemeClr val="bg1"/>
                </a:solidFill>
              </a:rPr>
              <a:t>O sucesso no mercado financeiro não se trata apenas de escolher os investimentos certos, mas também de desenvolver uma mentalidade forte, resiliente e disciplinada. Prepare sua mente, domine suas emoções, siga seu plano e desfrute da emocionante jornada rumo aos seus objetivos financeiros.</a:t>
            </a:r>
          </a:p>
        </p:txBody>
      </p:sp>
      <p:pic>
        <p:nvPicPr>
          <p:cNvPr id="11" name="Imagem 10">
            <a:extLst>
              <a:ext uri="{FF2B5EF4-FFF2-40B4-BE49-F238E27FC236}">
                <a16:creationId xmlns:a16="http://schemas.microsoft.com/office/drawing/2014/main" id="{A2D54FD2-1CC9-47BB-B3F9-E8B71DFF1BB8}"/>
              </a:ext>
            </a:extLst>
          </p:cNvPr>
          <p:cNvPicPr>
            <a:picLocks noChangeAspect="1"/>
          </p:cNvPicPr>
          <p:nvPr/>
        </p:nvPicPr>
        <p:blipFill rotWithShape="1">
          <a:blip r:embed="rId3">
            <a:extLst>
              <a:ext uri="{28A0092B-C50C-407E-A947-70E740481C1C}">
                <a14:useLocalDpi xmlns:a14="http://schemas.microsoft.com/office/drawing/2010/main" val="0"/>
              </a:ext>
            </a:extLst>
          </a:blip>
          <a:srcRect r="68698"/>
          <a:stretch/>
        </p:blipFill>
        <p:spPr>
          <a:xfrm>
            <a:off x="0" y="0"/>
            <a:ext cx="2713892" cy="12801600"/>
          </a:xfrm>
          <a:prstGeom prst="rect">
            <a:avLst/>
          </a:prstGeom>
        </p:spPr>
      </p:pic>
      <p:sp>
        <p:nvSpPr>
          <p:cNvPr id="9" name="CaixaDeTexto 8">
            <a:extLst>
              <a:ext uri="{FF2B5EF4-FFF2-40B4-BE49-F238E27FC236}">
                <a16:creationId xmlns:a16="http://schemas.microsoft.com/office/drawing/2014/main" id="{0E92D6CF-D672-4805-9DC9-BA965694FE0C}"/>
              </a:ext>
            </a:extLst>
          </p:cNvPr>
          <p:cNvSpPr txBox="1"/>
          <p:nvPr/>
        </p:nvSpPr>
        <p:spPr>
          <a:xfrm>
            <a:off x="3867616" y="12234512"/>
            <a:ext cx="1910270" cy="276999"/>
          </a:xfrm>
          <a:prstGeom prst="rect">
            <a:avLst/>
          </a:prstGeom>
          <a:solidFill>
            <a:srgbClr val="000000">
              <a:alpha val="50196"/>
            </a:srgbClr>
          </a:solidFill>
          <a:ln>
            <a:solidFill>
              <a:srgbClr val="000000">
                <a:alpha val="50196"/>
              </a:srgbClr>
            </a:solidFill>
          </a:ln>
        </p:spPr>
        <p:txBody>
          <a:bodyPr wrap="square" rtlCol="0">
            <a:spAutoFit/>
          </a:bodyPr>
          <a:lstStyle/>
          <a:p>
            <a:r>
              <a:rPr lang="pt-BR" sz="1200" b="1" spc="50" dirty="0">
                <a:ln w="0"/>
                <a:solidFill>
                  <a:schemeClr val="bg2"/>
                </a:solidFill>
                <a:effectLst>
                  <a:innerShdw blurRad="63500" dist="50800" dir="13500000">
                    <a:srgbClr val="000000">
                      <a:alpha val="50000"/>
                    </a:srgbClr>
                  </a:innerShdw>
                </a:effectLst>
                <a:latin typeface="Arial Black" panose="020B0A04020102020204" pitchFamily="34" charset="0"/>
              </a:rPr>
              <a:t>Guilherme Galante</a:t>
            </a:r>
          </a:p>
        </p:txBody>
      </p:sp>
    </p:spTree>
    <p:extLst>
      <p:ext uri="{BB962C8B-B14F-4D97-AF65-F5344CB8AC3E}">
        <p14:creationId xmlns:p14="http://schemas.microsoft.com/office/powerpoint/2010/main" val="616870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0" y="0"/>
            <a:ext cx="9601200" cy="128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0" name="CaixaDeTexto 9">
            <a:extLst>
              <a:ext uri="{FF2B5EF4-FFF2-40B4-BE49-F238E27FC236}">
                <a16:creationId xmlns:a16="http://schemas.microsoft.com/office/drawing/2014/main" id="{8A4DB1A6-C276-4308-930B-93D6682AD0C0}"/>
              </a:ext>
            </a:extLst>
          </p:cNvPr>
          <p:cNvSpPr txBox="1"/>
          <p:nvPr/>
        </p:nvSpPr>
        <p:spPr>
          <a:xfrm>
            <a:off x="1668024" y="873690"/>
            <a:ext cx="6869074" cy="1323439"/>
          </a:xfrm>
          <a:prstGeom prst="rect">
            <a:avLst/>
          </a:prstGeom>
          <a:noFill/>
        </p:spPr>
        <p:txBody>
          <a:bodyPr wrap="square" rtlCol="0">
            <a:spAutoFit/>
          </a:bodyPr>
          <a:lstStyle/>
          <a:p>
            <a:r>
              <a:rPr lang="pt-BR" sz="4000" dirty="0">
                <a:latin typeface="Impact" panose="020B0806030902050204" pitchFamily="34" charset="0"/>
              </a:rPr>
              <a:t>Poupança: Familiaridade e Segurança, Mas com Ressalvas</a:t>
            </a:r>
          </a:p>
        </p:txBody>
      </p:sp>
      <p:sp>
        <p:nvSpPr>
          <p:cNvPr id="11" name="CaixaDeTexto 10">
            <a:extLst>
              <a:ext uri="{FF2B5EF4-FFF2-40B4-BE49-F238E27FC236}">
                <a16:creationId xmlns:a16="http://schemas.microsoft.com/office/drawing/2014/main" id="{1608D288-261D-45B5-AAA5-69BF01FADDA0}"/>
              </a:ext>
            </a:extLst>
          </p:cNvPr>
          <p:cNvSpPr txBox="1"/>
          <p:nvPr/>
        </p:nvSpPr>
        <p:spPr>
          <a:xfrm>
            <a:off x="1668024" y="3763369"/>
            <a:ext cx="7010773" cy="8463855"/>
          </a:xfrm>
          <a:prstGeom prst="rect">
            <a:avLst/>
          </a:prstGeom>
          <a:noFill/>
        </p:spPr>
        <p:txBody>
          <a:bodyPr wrap="square" rtlCol="0">
            <a:spAutoFit/>
          </a:bodyPr>
          <a:lstStyle/>
          <a:p>
            <a:r>
              <a:rPr lang="pt-BR" sz="2400" dirty="0"/>
              <a:t>A poupança é o investimento mais tradicional do Brasil, conhecida por sua simplicidade e segurança. É como guardar dinheiro em um cofre, sabendo que ele estará lá quando você precisar.</a:t>
            </a:r>
          </a:p>
          <a:p>
            <a:endParaRPr lang="pt-BR" sz="2400" dirty="0"/>
          </a:p>
          <a:p>
            <a:r>
              <a:rPr lang="pt-BR" sz="1600" i="1" dirty="0"/>
              <a:t>Exemplo: Você deposita R$1.000 na poupança. A taxa de juros é de 0,5% ao mês + TR (Taxa Referencial), que varia de acordo com as condições da economia. Se a TR for de 0,1% no mês, você terá R$1.006 ao final do mês.</a:t>
            </a:r>
          </a:p>
          <a:p>
            <a:endParaRPr lang="pt-BR" sz="1600" i="1" dirty="0"/>
          </a:p>
          <a:p>
            <a:r>
              <a:rPr lang="pt-BR" sz="2400" b="1" dirty="0"/>
              <a:t>Vantagens da Poupança</a:t>
            </a:r>
            <a:r>
              <a:rPr lang="pt-BR" sz="2400" dirty="0"/>
              <a:t>: </a:t>
            </a:r>
          </a:p>
          <a:p>
            <a:pPr marL="342900" indent="-342900">
              <a:buFont typeface="Arial" panose="020B0604020202020204" pitchFamily="34" charset="0"/>
              <a:buChar char="•"/>
            </a:pPr>
            <a:r>
              <a:rPr lang="pt-BR" sz="2400" dirty="0"/>
              <a:t>Segurança: é garantida pelo Fundo Garantidor de Créditos (FGC) até R$ 250 mil por CPF e instituição financeira.</a:t>
            </a:r>
          </a:p>
          <a:p>
            <a:pPr marL="342900" indent="-342900">
              <a:buFont typeface="Arial" panose="020B0604020202020204" pitchFamily="34" charset="0"/>
              <a:buChar char="•"/>
            </a:pPr>
            <a:r>
              <a:rPr lang="pt-BR" sz="2400" dirty="0"/>
              <a:t>Alta Liquidez: você pode sacar seu dinheiro a qualquer momento.</a:t>
            </a:r>
          </a:p>
          <a:p>
            <a:pPr marL="342900" indent="-342900">
              <a:buFont typeface="Arial" panose="020B0604020202020204" pitchFamily="34" charset="0"/>
              <a:buChar char="•"/>
            </a:pPr>
            <a:r>
              <a:rPr lang="pt-BR" sz="2400" dirty="0"/>
              <a:t>Simplicidade: fácil de abrir e gerenciar.</a:t>
            </a:r>
          </a:p>
          <a:p>
            <a:endParaRPr lang="pt-BR" sz="2400" dirty="0"/>
          </a:p>
          <a:p>
            <a:r>
              <a:rPr lang="pt-BR" sz="2400" b="1" dirty="0"/>
              <a:t>Desvantagens da Poupança</a:t>
            </a:r>
            <a:r>
              <a:rPr lang="pt-BR" sz="2400" dirty="0"/>
              <a:t>: </a:t>
            </a:r>
          </a:p>
          <a:p>
            <a:pPr marL="342900" indent="-342900">
              <a:buFont typeface="Arial" panose="020B0604020202020204" pitchFamily="34" charset="0"/>
              <a:buChar char="•"/>
            </a:pPr>
            <a:r>
              <a:rPr lang="pt-BR" sz="2400" dirty="0"/>
              <a:t>Baixa Rentabilidade: em muitos casos, rende menos que a inflação, fazendo com que seu dinheiro perca valor ao longo do tempo.</a:t>
            </a:r>
          </a:p>
          <a:p>
            <a:pPr marL="342900" indent="-342900">
              <a:buFont typeface="Arial" panose="020B0604020202020204" pitchFamily="34" charset="0"/>
              <a:buChar char="•"/>
            </a:pPr>
            <a:r>
              <a:rPr lang="pt-BR" sz="2400" dirty="0"/>
              <a:t>Rendimento limitado: a taxa de juros da poupança é definida pelo governo e pode ser menos atrativa que outros investimentos de renda fixa.</a:t>
            </a:r>
          </a:p>
        </p:txBody>
      </p:sp>
      <p:sp>
        <p:nvSpPr>
          <p:cNvPr id="12" name="CaixaDeTexto 11">
            <a:extLst>
              <a:ext uri="{FF2B5EF4-FFF2-40B4-BE49-F238E27FC236}">
                <a16:creationId xmlns:a16="http://schemas.microsoft.com/office/drawing/2014/main" id="{BF481C89-4304-4C1E-8C65-0B743A7BCD74}"/>
              </a:ext>
            </a:extLst>
          </p:cNvPr>
          <p:cNvSpPr txBox="1"/>
          <p:nvPr/>
        </p:nvSpPr>
        <p:spPr>
          <a:xfrm>
            <a:off x="1668024" y="2310018"/>
            <a:ext cx="7240724" cy="1077218"/>
          </a:xfrm>
          <a:prstGeom prst="rect">
            <a:avLst/>
          </a:prstGeom>
          <a:noFill/>
        </p:spPr>
        <p:txBody>
          <a:bodyPr wrap="square" rtlCol="0">
            <a:spAutoFit/>
          </a:bodyPr>
          <a:lstStyle/>
          <a:p>
            <a:r>
              <a:rPr lang="pt-BR" sz="3200" dirty="0">
                <a:effectLst>
                  <a:outerShdw blurRad="38100" dist="38100" dir="2700000" algn="tl">
                    <a:srgbClr val="000000">
                      <a:alpha val="43137"/>
                    </a:srgbClr>
                  </a:outerShdw>
                </a:effectLst>
                <a:latin typeface="+mj-lt"/>
              </a:rPr>
              <a:t>O Porto Seguro Tradicional, Mas Nem Sempre o Mais Vantajoso</a:t>
            </a:r>
          </a:p>
        </p:txBody>
      </p:sp>
      <p:sp>
        <p:nvSpPr>
          <p:cNvPr id="16" name="Retângulo 15">
            <a:extLst>
              <a:ext uri="{FF2B5EF4-FFF2-40B4-BE49-F238E27FC236}">
                <a16:creationId xmlns:a16="http://schemas.microsoft.com/office/drawing/2014/main" id="{4725432E-E352-4F93-9716-AB9953F72C1C}"/>
              </a:ext>
            </a:extLst>
          </p:cNvPr>
          <p:cNvSpPr/>
          <p:nvPr/>
        </p:nvSpPr>
        <p:spPr>
          <a:xfrm>
            <a:off x="0" y="12227224"/>
            <a:ext cx="9601200" cy="574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0728CCB3-300C-4146-A7AE-93642348DBF4}"/>
              </a:ext>
            </a:extLst>
          </p:cNvPr>
          <p:cNvSpPr txBox="1"/>
          <p:nvPr/>
        </p:nvSpPr>
        <p:spPr>
          <a:xfrm>
            <a:off x="8697501" y="12160469"/>
            <a:ext cx="743297" cy="707886"/>
          </a:xfrm>
          <a:prstGeom prst="rect">
            <a:avLst/>
          </a:prstGeom>
          <a:noFill/>
        </p:spPr>
        <p:txBody>
          <a:bodyPr wrap="square" rtlCol="0">
            <a:spAutoFit/>
          </a:bodyPr>
          <a:lstStyle/>
          <a:p>
            <a:pPr algn="ctr"/>
            <a:r>
              <a:rPr lang="pt-BR" sz="4000" dirty="0">
                <a:ln>
                  <a:solidFill>
                    <a:schemeClr val="bg1"/>
                  </a:solidFill>
                </a:ln>
                <a:effectLst>
                  <a:reflection blurRad="6350" stA="55000" endA="300" endPos="45500" dir="5400000" sy="-100000" algn="bl" rotWithShape="0"/>
                </a:effectLst>
                <a:latin typeface="Impact" panose="020B0806030902050204" pitchFamily="34" charset="0"/>
              </a:rPr>
              <a:t>06</a:t>
            </a:r>
            <a:endParaRPr lang="pt-BR" sz="9600" dirty="0">
              <a:ln>
                <a:solidFill>
                  <a:schemeClr val="bg1"/>
                </a:solidFill>
              </a:ln>
              <a:effectLst>
                <a:reflection blurRad="6350" stA="55000" endA="300" endPos="45500" dir="5400000" sy="-100000" algn="bl" rotWithShape="0"/>
              </a:effectLst>
              <a:latin typeface="Impact" panose="020B0806030902050204" pitchFamily="34" charset="0"/>
            </a:endParaRPr>
          </a:p>
        </p:txBody>
      </p:sp>
      <p:cxnSp>
        <p:nvCxnSpPr>
          <p:cNvPr id="19" name="Conector reto 18">
            <a:extLst>
              <a:ext uri="{FF2B5EF4-FFF2-40B4-BE49-F238E27FC236}">
                <a16:creationId xmlns:a16="http://schemas.microsoft.com/office/drawing/2014/main" id="{2834D67C-EA86-41FD-9875-CA1BB7D6F821}"/>
              </a:ext>
            </a:extLst>
          </p:cNvPr>
          <p:cNvCxnSpPr>
            <a:cxnSpLocks/>
          </p:cNvCxnSpPr>
          <p:nvPr/>
        </p:nvCxnSpPr>
        <p:spPr>
          <a:xfrm>
            <a:off x="1042757" y="873690"/>
            <a:ext cx="0" cy="1118916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77111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0" y="0"/>
            <a:ext cx="9601200" cy="128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0" name="CaixaDeTexto 9">
            <a:extLst>
              <a:ext uri="{FF2B5EF4-FFF2-40B4-BE49-F238E27FC236}">
                <a16:creationId xmlns:a16="http://schemas.microsoft.com/office/drawing/2014/main" id="{8A4DB1A6-C276-4308-930B-93D6682AD0C0}"/>
              </a:ext>
            </a:extLst>
          </p:cNvPr>
          <p:cNvSpPr txBox="1"/>
          <p:nvPr/>
        </p:nvSpPr>
        <p:spPr>
          <a:xfrm>
            <a:off x="1456778" y="873690"/>
            <a:ext cx="6869074" cy="1323439"/>
          </a:xfrm>
          <a:prstGeom prst="rect">
            <a:avLst/>
          </a:prstGeom>
          <a:noFill/>
        </p:spPr>
        <p:txBody>
          <a:bodyPr wrap="square" rtlCol="0">
            <a:spAutoFit/>
          </a:bodyPr>
          <a:lstStyle/>
          <a:p>
            <a:r>
              <a:rPr lang="pt-BR" sz="4000" dirty="0">
                <a:latin typeface="Impact" panose="020B0806030902050204" pitchFamily="34" charset="0"/>
              </a:rPr>
              <a:t>Renda Fixa: Segurança e Previsibilidade</a:t>
            </a:r>
          </a:p>
        </p:txBody>
      </p:sp>
      <p:sp>
        <p:nvSpPr>
          <p:cNvPr id="11" name="CaixaDeTexto 10">
            <a:extLst>
              <a:ext uri="{FF2B5EF4-FFF2-40B4-BE49-F238E27FC236}">
                <a16:creationId xmlns:a16="http://schemas.microsoft.com/office/drawing/2014/main" id="{1608D288-261D-45B5-AAA5-69BF01FADDA0}"/>
              </a:ext>
            </a:extLst>
          </p:cNvPr>
          <p:cNvSpPr txBox="1"/>
          <p:nvPr/>
        </p:nvSpPr>
        <p:spPr>
          <a:xfrm>
            <a:off x="1456777" y="3193983"/>
            <a:ext cx="7010773" cy="7478970"/>
          </a:xfrm>
          <a:prstGeom prst="rect">
            <a:avLst/>
          </a:prstGeom>
          <a:noFill/>
        </p:spPr>
        <p:txBody>
          <a:bodyPr wrap="square" rtlCol="0">
            <a:spAutoFit/>
          </a:bodyPr>
          <a:lstStyle/>
          <a:p>
            <a:r>
              <a:rPr lang="pt-BR" sz="2400" dirty="0"/>
              <a:t>Imagine que você emprestou dinheiro a alguém, com a promessa de receber juros em troca. Essa é a essência da renda fixa – você empresta seu dinheiro para o governo, bancos ou empresas, recebendo em troca uma remuneração pré-estabelecida.</a:t>
            </a:r>
          </a:p>
          <a:p>
            <a:endParaRPr lang="pt-BR" sz="2400" dirty="0"/>
          </a:p>
          <a:p>
            <a:r>
              <a:rPr lang="pt-BR" sz="2400" b="1" dirty="0"/>
              <a:t>Tipos de Renda Fixa: Tesouro Direto: </a:t>
            </a:r>
            <a:r>
              <a:rPr lang="pt-BR" sz="2400" dirty="0"/>
              <a:t>Você empresta dinheiro para o governo federal, que o utiliza para financiar projetos e programas sociais. É considerado um dos investimentos mais seguros do Brasil.</a:t>
            </a:r>
          </a:p>
          <a:p>
            <a:endParaRPr lang="pt-BR" sz="2400" dirty="0"/>
          </a:p>
          <a:p>
            <a:r>
              <a:rPr lang="pt-BR" sz="1600" i="1" dirty="0"/>
              <a:t>Exemplo: Investir em um título do Tesouro Prefixado com vencimento em 5 anos e juros de 10% ao ano significa que você receberá R$1.100 para cada R$1.000 investidos, após 5 anos.</a:t>
            </a:r>
          </a:p>
          <a:p>
            <a:endParaRPr lang="pt-BR" sz="1600" i="1" dirty="0"/>
          </a:p>
          <a:p>
            <a:r>
              <a:rPr lang="pt-BR" sz="2400" b="1" dirty="0"/>
              <a:t>CDBs (Certificado de Depósito Bancário): </a:t>
            </a:r>
            <a:r>
              <a:rPr lang="pt-BR" sz="2400" dirty="0"/>
              <a:t>Você empresta dinheiro para um banco, recebendo juros em troca. Os CDBs podem ter diferentes prazos e taxas de juros, dependendo do banco emissor.</a:t>
            </a:r>
          </a:p>
          <a:p>
            <a:endParaRPr lang="pt-BR" sz="2400" dirty="0"/>
          </a:p>
          <a:p>
            <a:r>
              <a:rPr lang="pt-BR" sz="1600" i="1" dirty="0"/>
              <a:t>Exemplo: Um CDB com prazo de 2 anos e taxa de juros de 12% ao ano significa que você receberá R$1.240 para cada R$1.000 investidos, após 2 anos.</a:t>
            </a:r>
          </a:p>
        </p:txBody>
      </p:sp>
      <p:sp>
        <p:nvSpPr>
          <p:cNvPr id="12" name="CaixaDeTexto 11">
            <a:extLst>
              <a:ext uri="{FF2B5EF4-FFF2-40B4-BE49-F238E27FC236}">
                <a16:creationId xmlns:a16="http://schemas.microsoft.com/office/drawing/2014/main" id="{BF481C89-4304-4C1E-8C65-0B743A7BCD74}"/>
              </a:ext>
            </a:extLst>
          </p:cNvPr>
          <p:cNvSpPr txBox="1"/>
          <p:nvPr/>
        </p:nvSpPr>
        <p:spPr>
          <a:xfrm>
            <a:off x="1456777" y="2310018"/>
            <a:ext cx="7240724" cy="584775"/>
          </a:xfrm>
          <a:prstGeom prst="rect">
            <a:avLst/>
          </a:prstGeom>
          <a:noFill/>
        </p:spPr>
        <p:txBody>
          <a:bodyPr wrap="square" rtlCol="0">
            <a:spAutoFit/>
          </a:bodyPr>
          <a:lstStyle/>
          <a:p>
            <a:r>
              <a:rPr lang="pt-BR" sz="3200" dirty="0">
                <a:effectLst>
                  <a:outerShdw blurRad="38100" dist="38100" dir="2700000" algn="tl">
                    <a:srgbClr val="000000">
                      <a:alpha val="43137"/>
                    </a:srgbClr>
                  </a:outerShdw>
                </a:effectLst>
                <a:latin typeface="+mj-lt"/>
              </a:rPr>
              <a:t>A Base Sólida do seu Portfólio</a:t>
            </a:r>
          </a:p>
        </p:txBody>
      </p:sp>
      <p:sp>
        <p:nvSpPr>
          <p:cNvPr id="16" name="Retângulo 15">
            <a:extLst>
              <a:ext uri="{FF2B5EF4-FFF2-40B4-BE49-F238E27FC236}">
                <a16:creationId xmlns:a16="http://schemas.microsoft.com/office/drawing/2014/main" id="{4725432E-E352-4F93-9716-AB9953F72C1C}"/>
              </a:ext>
            </a:extLst>
          </p:cNvPr>
          <p:cNvSpPr/>
          <p:nvPr/>
        </p:nvSpPr>
        <p:spPr>
          <a:xfrm>
            <a:off x="0" y="12227224"/>
            <a:ext cx="9601200" cy="574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0728CCB3-300C-4146-A7AE-93642348DBF4}"/>
              </a:ext>
            </a:extLst>
          </p:cNvPr>
          <p:cNvSpPr txBox="1"/>
          <p:nvPr/>
        </p:nvSpPr>
        <p:spPr>
          <a:xfrm>
            <a:off x="8697501" y="12160469"/>
            <a:ext cx="743297" cy="707886"/>
          </a:xfrm>
          <a:prstGeom prst="rect">
            <a:avLst/>
          </a:prstGeom>
          <a:noFill/>
        </p:spPr>
        <p:txBody>
          <a:bodyPr wrap="square" rtlCol="0">
            <a:spAutoFit/>
          </a:bodyPr>
          <a:lstStyle/>
          <a:p>
            <a:pPr algn="ctr"/>
            <a:r>
              <a:rPr lang="pt-BR" sz="4000" dirty="0">
                <a:ln>
                  <a:solidFill>
                    <a:schemeClr val="bg1"/>
                  </a:solidFill>
                </a:ln>
                <a:effectLst>
                  <a:reflection blurRad="6350" stA="55000" endA="300" endPos="45500" dir="5400000" sy="-100000" algn="bl" rotWithShape="0"/>
                </a:effectLst>
                <a:latin typeface="Impact" panose="020B0806030902050204" pitchFamily="34" charset="0"/>
              </a:rPr>
              <a:t>07</a:t>
            </a:r>
            <a:endParaRPr lang="pt-BR" sz="9600" dirty="0">
              <a:ln>
                <a:solidFill>
                  <a:schemeClr val="bg1"/>
                </a:solidFill>
              </a:ln>
              <a:effectLst>
                <a:reflection blurRad="6350" stA="55000" endA="300" endPos="45500" dir="5400000" sy="-100000" algn="bl" rotWithShape="0"/>
              </a:effectLst>
              <a:latin typeface="Impact" panose="020B0806030902050204" pitchFamily="34" charset="0"/>
            </a:endParaRPr>
          </a:p>
        </p:txBody>
      </p:sp>
      <p:cxnSp>
        <p:nvCxnSpPr>
          <p:cNvPr id="13" name="Conector reto 12">
            <a:extLst>
              <a:ext uri="{FF2B5EF4-FFF2-40B4-BE49-F238E27FC236}">
                <a16:creationId xmlns:a16="http://schemas.microsoft.com/office/drawing/2014/main" id="{660794FF-D54B-4216-B9FD-CDF3827A8FD1}"/>
              </a:ext>
            </a:extLst>
          </p:cNvPr>
          <p:cNvCxnSpPr>
            <a:cxnSpLocks/>
          </p:cNvCxnSpPr>
          <p:nvPr/>
        </p:nvCxnSpPr>
        <p:spPr>
          <a:xfrm>
            <a:off x="1042757" y="873690"/>
            <a:ext cx="0" cy="1118916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38955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0" y="0"/>
            <a:ext cx="9601200" cy="128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1" name="CaixaDeTexto 10">
            <a:extLst>
              <a:ext uri="{FF2B5EF4-FFF2-40B4-BE49-F238E27FC236}">
                <a16:creationId xmlns:a16="http://schemas.microsoft.com/office/drawing/2014/main" id="{1608D288-261D-45B5-AAA5-69BF01FADDA0}"/>
              </a:ext>
            </a:extLst>
          </p:cNvPr>
          <p:cNvSpPr txBox="1"/>
          <p:nvPr/>
        </p:nvSpPr>
        <p:spPr>
          <a:xfrm>
            <a:off x="1686728" y="1090863"/>
            <a:ext cx="7010773" cy="8217634"/>
          </a:xfrm>
          <a:prstGeom prst="rect">
            <a:avLst/>
          </a:prstGeom>
          <a:noFill/>
        </p:spPr>
        <p:txBody>
          <a:bodyPr wrap="square" rtlCol="0">
            <a:spAutoFit/>
          </a:bodyPr>
          <a:lstStyle/>
          <a:p>
            <a:r>
              <a:rPr lang="pt-BR" sz="2400" dirty="0"/>
              <a:t>LCI/LCA (Letras de Crédito Imobiliário/Agronegócio): Você investe em títulos emitidos por bancos para financiar o mercado imobiliário ou o agronegócio. As </a:t>
            </a:r>
            <a:r>
              <a:rPr lang="pt-BR" sz="2400" dirty="0" err="1"/>
              <a:t>LCIs</a:t>
            </a:r>
            <a:r>
              <a:rPr lang="pt-BR" sz="2400" dirty="0"/>
              <a:t> e </a:t>
            </a:r>
            <a:r>
              <a:rPr lang="pt-BR" sz="2400" dirty="0" err="1"/>
              <a:t>LCAs</a:t>
            </a:r>
            <a:r>
              <a:rPr lang="pt-BR" sz="2400" dirty="0"/>
              <a:t> são isentas de imposto de renda para pessoa física.</a:t>
            </a:r>
          </a:p>
          <a:p>
            <a:endParaRPr lang="pt-BR" sz="2400" dirty="0"/>
          </a:p>
          <a:p>
            <a:r>
              <a:rPr lang="pt-BR" sz="1600" i="1" dirty="0"/>
              <a:t>Exemplo: Investir R$5.000 em uma LCA com prazo de 3 anos e juros de 9% ao ano significa que você receberá R$6.475 após 3 anos, sem pagar imposto de renda sobre os rendimentos.</a:t>
            </a:r>
          </a:p>
          <a:p>
            <a:endParaRPr lang="pt-BR" sz="2400" dirty="0"/>
          </a:p>
          <a:p>
            <a:r>
              <a:rPr lang="pt-BR" sz="2400" b="1" dirty="0"/>
              <a:t>Vantagens da Renda Fixa: </a:t>
            </a:r>
          </a:p>
          <a:p>
            <a:pPr marL="342900" indent="-342900">
              <a:buFont typeface="Arial" panose="020B0604020202020204" pitchFamily="34" charset="0"/>
              <a:buChar char="•"/>
            </a:pPr>
            <a:r>
              <a:rPr lang="pt-BR" sz="2400" dirty="0"/>
              <a:t>Segurança e previsibilidade: você sabe exatamente quanto irá receber no vencimento do investimento.</a:t>
            </a:r>
          </a:p>
          <a:p>
            <a:pPr marL="342900" indent="-342900">
              <a:buFont typeface="Arial" panose="020B0604020202020204" pitchFamily="34" charset="0"/>
              <a:buChar char="•"/>
            </a:pPr>
            <a:r>
              <a:rPr lang="pt-BR" sz="2400" dirty="0"/>
              <a:t>Baixo risco: ideal para investidores conservadores, que buscam preservar seu capital.</a:t>
            </a:r>
          </a:p>
          <a:p>
            <a:pPr marL="342900" indent="-342900">
              <a:buFont typeface="Arial" panose="020B0604020202020204" pitchFamily="34" charset="0"/>
              <a:buChar char="•"/>
            </a:pPr>
            <a:r>
              <a:rPr lang="pt-BR" sz="2400" dirty="0"/>
              <a:t>Diversificação: diversas opções de investimento, com diferentes prazos e taxas de juros.</a:t>
            </a:r>
          </a:p>
          <a:p>
            <a:endParaRPr lang="pt-BR" sz="2400" dirty="0"/>
          </a:p>
          <a:p>
            <a:r>
              <a:rPr lang="pt-BR" sz="2400" b="1" dirty="0"/>
              <a:t>Desvantagens da Renda Fixa:</a:t>
            </a:r>
          </a:p>
          <a:p>
            <a:pPr marL="342900" indent="-342900">
              <a:buFont typeface="Arial" panose="020B0604020202020204" pitchFamily="34" charset="0"/>
              <a:buChar char="•"/>
            </a:pPr>
            <a:r>
              <a:rPr lang="pt-BR" sz="2400" dirty="0"/>
              <a:t>Rentabilidade potencialmente menor em comparação com investimentos de maior risco.</a:t>
            </a:r>
          </a:p>
          <a:p>
            <a:pPr marL="342900" indent="-342900">
              <a:buFont typeface="Arial" panose="020B0604020202020204" pitchFamily="34" charset="0"/>
              <a:buChar char="•"/>
            </a:pPr>
            <a:r>
              <a:rPr lang="pt-BR" sz="2400" dirty="0"/>
              <a:t>Alguns títulos podem ter baixa liquidez, dificultando o resgate antes do vencimento.</a:t>
            </a:r>
          </a:p>
        </p:txBody>
      </p:sp>
      <p:sp>
        <p:nvSpPr>
          <p:cNvPr id="16" name="Retângulo 15">
            <a:extLst>
              <a:ext uri="{FF2B5EF4-FFF2-40B4-BE49-F238E27FC236}">
                <a16:creationId xmlns:a16="http://schemas.microsoft.com/office/drawing/2014/main" id="{4725432E-E352-4F93-9716-AB9953F72C1C}"/>
              </a:ext>
            </a:extLst>
          </p:cNvPr>
          <p:cNvSpPr/>
          <p:nvPr/>
        </p:nvSpPr>
        <p:spPr>
          <a:xfrm>
            <a:off x="0" y="12227224"/>
            <a:ext cx="9601200" cy="574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0728CCB3-300C-4146-A7AE-93642348DBF4}"/>
              </a:ext>
            </a:extLst>
          </p:cNvPr>
          <p:cNvSpPr txBox="1"/>
          <p:nvPr/>
        </p:nvSpPr>
        <p:spPr>
          <a:xfrm>
            <a:off x="8697501" y="12160469"/>
            <a:ext cx="743297" cy="707886"/>
          </a:xfrm>
          <a:prstGeom prst="rect">
            <a:avLst/>
          </a:prstGeom>
          <a:noFill/>
        </p:spPr>
        <p:txBody>
          <a:bodyPr wrap="square" rtlCol="0">
            <a:spAutoFit/>
          </a:bodyPr>
          <a:lstStyle/>
          <a:p>
            <a:pPr algn="ctr"/>
            <a:r>
              <a:rPr lang="pt-BR" sz="4000" dirty="0">
                <a:ln>
                  <a:solidFill>
                    <a:schemeClr val="bg1"/>
                  </a:solidFill>
                </a:ln>
                <a:effectLst>
                  <a:reflection blurRad="6350" stA="55000" endA="300" endPos="45500" dir="5400000" sy="-100000" algn="bl" rotWithShape="0"/>
                </a:effectLst>
                <a:latin typeface="Impact" panose="020B0806030902050204" pitchFamily="34" charset="0"/>
              </a:rPr>
              <a:t>08</a:t>
            </a:r>
            <a:endParaRPr lang="pt-BR" sz="9600" dirty="0">
              <a:ln>
                <a:solidFill>
                  <a:schemeClr val="bg1"/>
                </a:solidFill>
              </a:ln>
              <a:effectLst>
                <a:reflection blurRad="6350" stA="55000" endA="300" endPos="45500" dir="5400000" sy="-100000" algn="bl" rotWithShape="0"/>
              </a:effectLst>
              <a:latin typeface="Impact" panose="020B0806030902050204" pitchFamily="34" charset="0"/>
            </a:endParaRPr>
          </a:p>
        </p:txBody>
      </p:sp>
      <p:cxnSp>
        <p:nvCxnSpPr>
          <p:cNvPr id="19" name="Conector reto 18">
            <a:extLst>
              <a:ext uri="{FF2B5EF4-FFF2-40B4-BE49-F238E27FC236}">
                <a16:creationId xmlns:a16="http://schemas.microsoft.com/office/drawing/2014/main" id="{2834D67C-EA86-41FD-9875-CA1BB7D6F821}"/>
              </a:ext>
            </a:extLst>
          </p:cNvPr>
          <p:cNvCxnSpPr>
            <a:cxnSpLocks/>
          </p:cNvCxnSpPr>
          <p:nvPr/>
        </p:nvCxnSpPr>
        <p:spPr>
          <a:xfrm>
            <a:off x="1203158" y="938665"/>
            <a:ext cx="0" cy="1118916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05739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0" y="0"/>
            <a:ext cx="9601200" cy="128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0" name="CaixaDeTexto 9">
            <a:extLst>
              <a:ext uri="{FF2B5EF4-FFF2-40B4-BE49-F238E27FC236}">
                <a16:creationId xmlns:a16="http://schemas.microsoft.com/office/drawing/2014/main" id="{8A4DB1A6-C276-4308-930B-93D6682AD0C0}"/>
              </a:ext>
            </a:extLst>
          </p:cNvPr>
          <p:cNvSpPr txBox="1"/>
          <p:nvPr/>
        </p:nvSpPr>
        <p:spPr>
          <a:xfrm>
            <a:off x="1456778" y="873690"/>
            <a:ext cx="6869074" cy="1323439"/>
          </a:xfrm>
          <a:prstGeom prst="rect">
            <a:avLst/>
          </a:prstGeom>
          <a:noFill/>
        </p:spPr>
        <p:txBody>
          <a:bodyPr wrap="square" rtlCol="0">
            <a:spAutoFit/>
          </a:bodyPr>
          <a:lstStyle/>
          <a:p>
            <a:r>
              <a:rPr lang="pt-BR" sz="4000" dirty="0">
                <a:latin typeface="Impact" panose="020B0806030902050204" pitchFamily="34" charset="0"/>
              </a:rPr>
              <a:t>Renda Variável: Emoção e Potencial de Alto Retorno</a:t>
            </a:r>
          </a:p>
        </p:txBody>
      </p:sp>
      <p:sp>
        <p:nvSpPr>
          <p:cNvPr id="11" name="CaixaDeTexto 10">
            <a:extLst>
              <a:ext uri="{FF2B5EF4-FFF2-40B4-BE49-F238E27FC236}">
                <a16:creationId xmlns:a16="http://schemas.microsoft.com/office/drawing/2014/main" id="{1608D288-261D-45B5-AAA5-69BF01FADDA0}"/>
              </a:ext>
            </a:extLst>
          </p:cNvPr>
          <p:cNvSpPr txBox="1"/>
          <p:nvPr/>
        </p:nvSpPr>
        <p:spPr>
          <a:xfrm>
            <a:off x="1456777" y="3193983"/>
            <a:ext cx="7010773" cy="7109639"/>
          </a:xfrm>
          <a:prstGeom prst="rect">
            <a:avLst/>
          </a:prstGeom>
          <a:noFill/>
        </p:spPr>
        <p:txBody>
          <a:bodyPr wrap="square" rtlCol="0">
            <a:spAutoFit/>
          </a:bodyPr>
          <a:lstStyle/>
          <a:p>
            <a:r>
              <a:rPr lang="pt-BR" sz="2400" dirty="0"/>
              <a:t>Aqui estão algumas dicas para fortalecer seu </a:t>
            </a:r>
            <a:r>
              <a:rPr lang="pt-BR" sz="2400" dirty="0" err="1"/>
              <a:t>mindset</a:t>
            </a:r>
            <a:r>
              <a:rPr lang="pt-BR" sz="2400" dirty="0"/>
              <a:t> e enfrentar os </a:t>
            </a:r>
            <a:r>
              <a:rPr lang="pt-BR" sz="2400" dirty="0" err="1"/>
              <a:t>solacos</a:t>
            </a:r>
            <a:r>
              <a:rPr lang="pt-BR" sz="2400" dirty="0"/>
              <a:t> do mercado com mais confiança.</a:t>
            </a:r>
          </a:p>
          <a:p>
            <a:endParaRPr lang="pt-BR" sz="2400" dirty="0"/>
          </a:p>
          <a:p>
            <a:r>
              <a:rPr lang="pt-BR" sz="2400" b="1" dirty="0"/>
              <a:t>Abrace a Incerteza: </a:t>
            </a:r>
            <a:r>
              <a:rPr lang="pt-BR" sz="2400" dirty="0"/>
              <a:t>Aceite que a imprevisibilidade é inerente ao mercado financeiro. As coisas mudam constantemente, influenciadas por fatores políticos, econômicos e até mesmo eventos inesperados. Tentar prever o futuro com precisão é uma tarefa ingrata. Em vez disso, concentre-se em controlar o que você pode: sua estratégia, seus investimentos e suas emoções.</a:t>
            </a:r>
          </a:p>
          <a:p>
            <a:endParaRPr lang="pt-BR" sz="2400" dirty="0"/>
          </a:p>
          <a:p>
            <a:r>
              <a:rPr lang="pt-BR" sz="2400" b="1" dirty="0"/>
              <a:t>Domine suas Emoções: </a:t>
            </a:r>
            <a:r>
              <a:rPr lang="pt-BR" sz="2400" dirty="0"/>
              <a:t>O medo e a ganância são os maiores inimigos do investidor. O medo pode levar a decisões precipitadas, como vender seus investimentos no momento errado, enquanto a ganância pode cegar você para os riscos, levando a escolhas imprudentes. Aprenda a reconhecer esses sentimentos e a controlá-los, tomando decisões racionais e baseadas em sua estratégia.</a:t>
            </a:r>
          </a:p>
        </p:txBody>
      </p:sp>
      <p:sp>
        <p:nvSpPr>
          <p:cNvPr id="12" name="CaixaDeTexto 11">
            <a:extLst>
              <a:ext uri="{FF2B5EF4-FFF2-40B4-BE49-F238E27FC236}">
                <a16:creationId xmlns:a16="http://schemas.microsoft.com/office/drawing/2014/main" id="{BF481C89-4304-4C1E-8C65-0B743A7BCD74}"/>
              </a:ext>
            </a:extLst>
          </p:cNvPr>
          <p:cNvSpPr txBox="1"/>
          <p:nvPr/>
        </p:nvSpPr>
        <p:spPr>
          <a:xfrm>
            <a:off x="1456777" y="2310018"/>
            <a:ext cx="7240724" cy="584775"/>
          </a:xfrm>
          <a:prstGeom prst="rect">
            <a:avLst/>
          </a:prstGeom>
          <a:noFill/>
        </p:spPr>
        <p:txBody>
          <a:bodyPr wrap="square" rtlCol="0">
            <a:spAutoFit/>
          </a:bodyPr>
          <a:lstStyle/>
          <a:p>
            <a:r>
              <a:rPr lang="pt-BR" sz="3200" dirty="0">
                <a:effectLst>
                  <a:outerShdw blurRad="38100" dist="38100" dir="2700000" algn="tl">
                    <a:srgbClr val="000000">
                      <a:alpha val="43137"/>
                    </a:srgbClr>
                  </a:outerShdw>
                </a:effectLst>
                <a:latin typeface="+mj-lt"/>
              </a:rPr>
              <a:t>A Montanha Russa do Mercado Financeiro</a:t>
            </a:r>
          </a:p>
        </p:txBody>
      </p:sp>
      <p:sp>
        <p:nvSpPr>
          <p:cNvPr id="16" name="Retângulo 15">
            <a:extLst>
              <a:ext uri="{FF2B5EF4-FFF2-40B4-BE49-F238E27FC236}">
                <a16:creationId xmlns:a16="http://schemas.microsoft.com/office/drawing/2014/main" id="{4725432E-E352-4F93-9716-AB9953F72C1C}"/>
              </a:ext>
            </a:extLst>
          </p:cNvPr>
          <p:cNvSpPr/>
          <p:nvPr/>
        </p:nvSpPr>
        <p:spPr>
          <a:xfrm>
            <a:off x="0" y="12227224"/>
            <a:ext cx="9601200" cy="574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0728CCB3-300C-4146-A7AE-93642348DBF4}"/>
              </a:ext>
            </a:extLst>
          </p:cNvPr>
          <p:cNvSpPr txBox="1"/>
          <p:nvPr/>
        </p:nvSpPr>
        <p:spPr>
          <a:xfrm>
            <a:off x="8697501" y="12160469"/>
            <a:ext cx="743297" cy="707886"/>
          </a:xfrm>
          <a:prstGeom prst="rect">
            <a:avLst/>
          </a:prstGeom>
          <a:noFill/>
        </p:spPr>
        <p:txBody>
          <a:bodyPr wrap="square" rtlCol="0">
            <a:spAutoFit/>
          </a:bodyPr>
          <a:lstStyle/>
          <a:p>
            <a:pPr algn="ctr"/>
            <a:r>
              <a:rPr lang="pt-BR" sz="4000" dirty="0">
                <a:ln>
                  <a:solidFill>
                    <a:schemeClr val="bg1"/>
                  </a:solidFill>
                </a:ln>
                <a:effectLst>
                  <a:reflection blurRad="6350" stA="55000" endA="300" endPos="45500" dir="5400000" sy="-100000" algn="bl" rotWithShape="0"/>
                </a:effectLst>
                <a:latin typeface="Impact" panose="020B0806030902050204" pitchFamily="34" charset="0"/>
              </a:rPr>
              <a:t>09</a:t>
            </a:r>
            <a:endParaRPr lang="pt-BR" sz="9600" dirty="0">
              <a:ln>
                <a:solidFill>
                  <a:schemeClr val="bg1"/>
                </a:solidFill>
              </a:ln>
              <a:effectLst>
                <a:reflection blurRad="6350" stA="55000" endA="300" endPos="45500" dir="5400000" sy="-100000" algn="bl" rotWithShape="0"/>
              </a:effectLst>
              <a:latin typeface="Impact" panose="020B0806030902050204" pitchFamily="34" charset="0"/>
            </a:endParaRPr>
          </a:p>
        </p:txBody>
      </p:sp>
      <p:cxnSp>
        <p:nvCxnSpPr>
          <p:cNvPr id="13" name="Conector reto 12">
            <a:extLst>
              <a:ext uri="{FF2B5EF4-FFF2-40B4-BE49-F238E27FC236}">
                <a16:creationId xmlns:a16="http://schemas.microsoft.com/office/drawing/2014/main" id="{660794FF-D54B-4216-B9FD-CDF3827A8FD1}"/>
              </a:ext>
            </a:extLst>
          </p:cNvPr>
          <p:cNvCxnSpPr>
            <a:cxnSpLocks/>
          </p:cNvCxnSpPr>
          <p:nvPr/>
        </p:nvCxnSpPr>
        <p:spPr>
          <a:xfrm>
            <a:off x="1042757" y="873690"/>
            <a:ext cx="0" cy="1118916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34537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0" y="0"/>
            <a:ext cx="9601200" cy="128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1" name="CaixaDeTexto 10">
            <a:extLst>
              <a:ext uri="{FF2B5EF4-FFF2-40B4-BE49-F238E27FC236}">
                <a16:creationId xmlns:a16="http://schemas.microsoft.com/office/drawing/2014/main" id="{1608D288-261D-45B5-AAA5-69BF01FADDA0}"/>
              </a:ext>
            </a:extLst>
          </p:cNvPr>
          <p:cNvSpPr txBox="1"/>
          <p:nvPr/>
        </p:nvSpPr>
        <p:spPr>
          <a:xfrm>
            <a:off x="1456777" y="873690"/>
            <a:ext cx="7010773" cy="11541621"/>
          </a:xfrm>
          <a:prstGeom prst="rect">
            <a:avLst/>
          </a:prstGeom>
          <a:noFill/>
        </p:spPr>
        <p:txBody>
          <a:bodyPr wrap="square" rtlCol="0">
            <a:spAutoFit/>
          </a:bodyPr>
          <a:lstStyle/>
          <a:p>
            <a:r>
              <a:rPr lang="pt-BR" sz="2400" b="1" dirty="0"/>
              <a:t>Foco no Longo Prazo: </a:t>
            </a:r>
            <a:r>
              <a:rPr lang="pt-BR" sz="2400" dirty="0"/>
              <a:t>O mercado financeiro é cíclico, com períodos de alta e baixa. As oscilações de curto prazo são normais e não devem abalar sua estratégia. Mantenha o foco em seus objetivos de longo prazo e lembre-se que a paciência é fundamental para alcançar o sucesso nos investimentos.</a:t>
            </a:r>
          </a:p>
          <a:p>
            <a:endParaRPr lang="pt-BR" sz="2400" dirty="0"/>
          </a:p>
          <a:p>
            <a:r>
              <a:rPr lang="pt-BR" sz="2400" b="1" dirty="0"/>
              <a:t>Defina sua Estratégia e Siga o Plano: </a:t>
            </a:r>
            <a:r>
              <a:rPr lang="pt-BR" sz="2400" dirty="0"/>
              <a:t>Antes de começar a investir, defina seus objetivos financeiros, seu perfil de risco e sua estratégia de investimento. Tenha um plano claro e siga-o com disciplina, mesmo em momentos de turbulência. Evite tomar decisões impulsivas ou baseadas em "dicas quentes".</a:t>
            </a:r>
          </a:p>
          <a:p>
            <a:r>
              <a:rPr lang="pt-BR" sz="2400" dirty="0"/>
              <a:t>Imagine um navegador planejando uma viagem de barco: ele precisa traçar a rota, analisar as condições climáticas e seguir o plano com disciplina para chegar ao destino desejado.</a:t>
            </a:r>
          </a:p>
          <a:p>
            <a:endParaRPr lang="pt-BR" sz="2400" dirty="0"/>
          </a:p>
          <a:p>
            <a:r>
              <a:rPr lang="pt-BR" sz="2400" b="1" dirty="0"/>
              <a:t>Aceite as Perdas como Parte do Processo: </a:t>
            </a:r>
            <a:r>
              <a:rPr lang="pt-BR" sz="2400" dirty="0"/>
              <a:t>Nem todos os investimentos serão vencedores. Perdas acontecem, e é importante aceitá-las como parte do processo de aprendizagem e aperfeiçoamento. Aprenda com seus erros, ajuste sua estratégia e siga em frente.</a:t>
            </a:r>
          </a:p>
          <a:p>
            <a:endParaRPr lang="pt-BR" sz="2400" dirty="0"/>
          </a:p>
          <a:p>
            <a:r>
              <a:rPr lang="pt-BR" sz="2400" b="1" dirty="0"/>
              <a:t>Encontre um Conselheiro Financeiro: </a:t>
            </a:r>
            <a:r>
              <a:rPr lang="pt-BR" sz="2400" dirty="0"/>
              <a:t>Se você se sentir inseguro ou precisar de ajuda para navegar no mercado financeiro, busque a orientação de um profissional experiente. Isso pode te ajudar a definir sua estratégia, escolher os investimentos adequados ao seu perfil e te dar suporte em momentos de dúvida.</a:t>
            </a:r>
          </a:p>
        </p:txBody>
      </p:sp>
      <p:sp>
        <p:nvSpPr>
          <p:cNvPr id="16" name="Retângulo 15">
            <a:extLst>
              <a:ext uri="{FF2B5EF4-FFF2-40B4-BE49-F238E27FC236}">
                <a16:creationId xmlns:a16="http://schemas.microsoft.com/office/drawing/2014/main" id="{4725432E-E352-4F93-9716-AB9953F72C1C}"/>
              </a:ext>
            </a:extLst>
          </p:cNvPr>
          <p:cNvSpPr/>
          <p:nvPr/>
        </p:nvSpPr>
        <p:spPr>
          <a:xfrm>
            <a:off x="0" y="12227224"/>
            <a:ext cx="9601200" cy="574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0728CCB3-300C-4146-A7AE-93642348DBF4}"/>
              </a:ext>
            </a:extLst>
          </p:cNvPr>
          <p:cNvSpPr txBox="1"/>
          <p:nvPr/>
        </p:nvSpPr>
        <p:spPr>
          <a:xfrm>
            <a:off x="8697501" y="12160469"/>
            <a:ext cx="743297" cy="707886"/>
          </a:xfrm>
          <a:prstGeom prst="rect">
            <a:avLst/>
          </a:prstGeom>
          <a:noFill/>
        </p:spPr>
        <p:txBody>
          <a:bodyPr wrap="square" rtlCol="0">
            <a:spAutoFit/>
          </a:bodyPr>
          <a:lstStyle/>
          <a:p>
            <a:pPr algn="ctr"/>
            <a:r>
              <a:rPr lang="pt-BR" sz="4000" dirty="0">
                <a:ln>
                  <a:solidFill>
                    <a:schemeClr val="bg1"/>
                  </a:solidFill>
                </a:ln>
                <a:effectLst>
                  <a:reflection blurRad="6350" stA="55000" endA="300" endPos="45500" dir="5400000" sy="-100000" algn="bl" rotWithShape="0"/>
                </a:effectLst>
                <a:latin typeface="Impact" panose="020B0806030902050204" pitchFamily="34" charset="0"/>
              </a:rPr>
              <a:t>10</a:t>
            </a:r>
            <a:endParaRPr lang="pt-BR" sz="9600" dirty="0">
              <a:ln>
                <a:solidFill>
                  <a:schemeClr val="bg1"/>
                </a:solidFill>
              </a:ln>
              <a:effectLst>
                <a:reflection blurRad="6350" stA="55000" endA="300" endPos="45500" dir="5400000" sy="-100000" algn="bl" rotWithShape="0"/>
              </a:effectLst>
              <a:latin typeface="Impact" panose="020B0806030902050204" pitchFamily="34" charset="0"/>
            </a:endParaRPr>
          </a:p>
        </p:txBody>
      </p:sp>
      <p:cxnSp>
        <p:nvCxnSpPr>
          <p:cNvPr id="13" name="Conector reto 12">
            <a:extLst>
              <a:ext uri="{FF2B5EF4-FFF2-40B4-BE49-F238E27FC236}">
                <a16:creationId xmlns:a16="http://schemas.microsoft.com/office/drawing/2014/main" id="{660794FF-D54B-4216-B9FD-CDF3827A8FD1}"/>
              </a:ext>
            </a:extLst>
          </p:cNvPr>
          <p:cNvCxnSpPr>
            <a:cxnSpLocks/>
          </p:cNvCxnSpPr>
          <p:nvPr/>
        </p:nvCxnSpPr>
        <p:spPr>
          <a:xfrm>
            <a:off x="1042757" y="873690"/>
            <a:ext cx="0" cy="1118916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97178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0" y="0"/>
            <a:ext cx="9601200" cy="128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0" name="CaixaDeTexto 9">
            <a:extLst>
              <a:ext uri="{FF2B5EF4-FFF2-40B4-BE49-F238E27FC236}">
                <a16:creationId xmlns:a16="http://schemas.microsoft.com/office/drawing/2014/main" id="{8A4DB1A6-C276-4308-930B-93D6682AD0C0}"/>
              </a:ext>
            </a:extLst>
          </p:cNvPr>
          <p:cNvSpPr txBox="1"/>
          <p:nvPr/>
        </p:nvSpPr>
        <p:spPr>
          <a:xfrm>
            <a:off x="1456778" y="873690"/>
            <a:ext cx="6869074" cy="707886"/>
          </a:xfrm>
          <a:prstGeom prst="rect">
            <a:avLst/>
          </a:prstGeom>
          <a:noFill/>
        </p:spPr>
        <p:txBody>
          <a:bodyPr wrap="square" rtlCol="0">
            <a:spAutoFit/>
          </a:bodyPr>
          <a:lstStyle/>
          <a:p>
            <a:r>
              <a:rPr lang="pt-BR" sz="4000" dirty="0">
                <a:latin typeface="Impact" panose="020B0806030902050204" pitchFamily="34" charset="0"/>
              </a:rPr>
              <a:t>Tipos de Renda Variável:</a:t>
            </a:r>
          </a:p>
        </p:txBody>
      </p:sp>
      <p:sp>
        <p:nvSpPr>
          <p:cNvPr id="11" name="CaixaDeTexto 10">
            <a:extLst>
              <a:ext uri="{FF2B5EF4-FFF2-40B4-BE49-F238E27FC236}">
                <a16:creationId xmlns:a16="http://schemas.microsoft.com/office/drawing/2014/main" id="{1608D288-261D-45B5-AAA5-69BF01FADDA0}"/>
              </a:ext>
            </a:extLst>
          </p:cNvPr>
          <p:cNvSpPr txBox="1"/>
          <p:nvPr/>
        </p:nvSpPr>
        <p:spPr>
          <a:xfrm>
            <a:off x="1456777" y="2609207"/>
            <a:ext cx="7010773" cy="8217634"/>
          </a:xfrm>
          <a:prstGeom prst="rect">
            <a:avLst/>
          </a:prstGeom>
          <a:noFill/>
        </p:spPr>
        <p:txBody>
          <a:bodyPr wrap="square" rtlCol="0">
            <a:spAutoFit/>
          </a:bodyPr>
          <a:lstStyle/>
          <a:p>
            <a:r>
              <a:rPr lang="pt-BR" sz="2400" dirty="0"/>
              <a:t>Aqui estão algumas dicas para fortalecer seu </a:t>
            </a:r>
            <a:r>
              <a:rPr lang="pt-BR" sz="2400" dirty="0" err="1"/>
              <a:t>mindset</a:t>
            </a:r>
            <a:r>
              <a:rPr lang="pt-BR" sz="2400" dirty="0"/>
              <a:t> e enfrentar os </a:t>
            </a:r>
            <a:r>
              <a:rPr lang="pt-BR" sz="2400" dirty="0" err="1"/>
              <a:t>solacos</a:t>
            </a:r>
            <a:r>
              <a:rPr lang="pt-BR" sz="2400" dirty="0"/>
              <a:t> do mercado com mais confiança.</a:t>
            </a:r>
          </a:p>
          <a:p>
            <a:endParaRPr lang="pt-BR" sz="2400" dirty="0"/>
          </a:p>
          <a:p>
            <a:r>
              <a:rPr lang="pt-BR" sz="2400" b="1" dirty="0"/>
              <a:t>Ações: </a:t>
            </a:r>
            <a:r>
              <a:rPr lang="pt-BR" sz="2400" dirty="0"/>
              <a:t>Você se torna sócio de uma empresa, adquirindo uma pequena parte dela. O valor da sua ação varia de acordo com o desempenho da empresa, podendo gerar lucros ou prejuízos. Imagine que você comprou uma parte de uma fábrica de bolos. Se a fábrica prosperar, vendendo muitos bolos, o valor da sua parte aumenta, e você lucra. Se a fábrica enfrentar dificuldades, o valor da sua parte diminui, e você pode ter prejuízo.</a:t>
            </a:r>
          </a:p>
          <a:p>
            <a:endParaRPr lang="pt-BR" sz="2400" dirty="0"/>
          </a:p>
          <a:p>
            <a:r>
              <a:rPr lang="pt-BR" sz="2400" b="1" dirty="0"/>
              <a:t>Fundos de Investimento: </a:t>
            </a:r>
            <a:r>
              <a:rPr lang="pt-BR" sz="2400" dirty="0"/>
              <a:t>Você investe em um conjunto de ativos, como ações, títulos de renda fixa e outros, gerenciado por um profissional. É como ter um chef de cozinha montando um prato com diversos ingredientes, buscando o melhor sabor e equilíbrio nutricional para sua refeição.</a:t>
            </a:r>
          </a:p>
          <a:p>
            <a:endParaRPr lang="pt-BR" sz="2400" b="1" dirty="0"/>
          </a:p>
          <a:p>
            <a:r>
              <a:rPr lang="pt-BR" sz="1600" i="1" dirty="0"/>
              <a:t>Exemplo: Um fundo de investimento em ações investe em ações de diversas empresas, buscando obter lucros com a valorização das ações. O desempenho do fundo depende do desempenho das empresas que compõem sua carteira.</a:t>
            </a:r>
          </a:p>
        </p:txBody>
      </p:sp>
      <p:sp>
        <p:nvSpPr>
          <p:cNvPr id="12" name="CaixaDeTexto 11">
            <a:extLst>
              <a:ext uri="{FF2B5EF4-FFF2-40B4-BE49-F238E27FC236}">
                <a16:creationId xmlns:a16="http://schemas.microsoft.com/office/drawing/2014/main" id="{BF481C89-4304-4C1E-8C65-0B743A7BCD74}"/>
              </a:ext>
            </a:extLst>
          </p:cNvPr>
          <p:cNvSpPr txBox="1"/>
          <p:nvPr/>
        </p:nvSpPr>
        <p:spPr>
          <a:xfrm>
            <a:off x="1456777" y="1803004"/>
            <a:ext cx="7240724" cy="584775"/>
          </a:xfrm>
          <a:prstGeom prst="rect">
            <a:avLst/>
          </a:prstGeom>
          <a:noFill/>
        </p:spPr>
        <p:txBody>
          <a:bodyPr wrap="square" rtlCol="0">
            <a:spAutoFit/>
          </a:bodyPr>
          <a:lstStyle/>
          <a:p>
            <a:r>
              <a:rPr lang="pt-BR" sz="3200" dirty="0">
                <a:effectLst>
                  <a:outerShdw blurRad="38100" dist="38100" dir="2700000" algn="tl">
                    <a:srgbClr val="000000">
                      <a:alpha val="43137"/>
                    </a:srgbClr>
                  </a:outerShdw>
                </a:effectLst>
                <a:latin typeface="+mj-lt"/>
              </a:rPr>
              <a:t>A Montanha Russa do Mercado Financeiro</a:t>
            </a:r>
          </a:p>
        </p:txBody>
      </p:sp>
      <p:sp>
        <p:nvSpPr>
          <p:cNvPr id="16" name="Retângulo 15">
            <a:extLst>
              <a:ext uri="{FF2B5EF4-FFF2-40B4-BE49-F238E27FC236}">
                <a16:creationId xmlns:a16="http://schemas.microsoft.com/office/drawing/2014/main" id="{4725432E-E352-4F93-9716-AB9953F72C1C}"/>
              </a:ext>
            </a:extLst>
          </p:cNvPr>
          <p:cNvSpPr/>
          <p:nvPr/>
        </p:nvSpPr>
        <p:spPr>
          <a:xfrm>
            <a:off x="0" y="12227224"/>
            <a:ext cx="9601200" cy="574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0728CCB3-300C-4146-A7AE-93642348DBF4}"/>
              </a:ext>
            </a:extLst>
          </p:cNvPr>
          <p:cNvSpPr txBox="1"/>
          <p:nvPr/>
        </p:nvSpPr>
        <p:spPr>
          <a:xfrm>
            <a:off x="8697501" y="12160469"/>
            <a:ext cx="743297" cy="707886"/>
          </a:xfrm>
          <a:prstGeom prst="rect">
            <a:avLst/>
          </a:prstGeom>
          <a:noFill/>
        </p:spPr>
        <p:txBody>
          <a:bodyPr wrap="square" rtlCol="0">
            <a:spAutoFit/>
          </a:bodyPr>
          <a:lstStyle/>
          <a:p>
            <a:pPr algn="ctr"/>
            <a:r>
              <a:rPr lang="pt-BR" sz="4000" dirty="0">
                <a:ln>
                  <a:solidFill>
                    <a:schemeClr val="bg1"/>
                  </a:solidFill>
                </a:ln>
                <a:effectLst>
                  <a:reflection blurRad="6350" stA="55000" endA="300" endPos="45500" dir="5400000" sy="-100000" algn="bl" rotWithShape="0"/>
                </a:effectLst>
                <a:latin typeface="Impact" panose="020B0806030902050204" pitchFamily="34" charset="0"/>
              </a:rPr>
              <a:t>11</a:t>
            </a:r>
            <a:endParaRPr lang="pt-BR" sz="9600" dirty="0">
              <a:ln>
                <a:solidFill>
                  <a:schemeClr val="bg1"/>
                </a:solidFill>
              </a:ln>
              <a:effectLst>
                <a:reflection blurRad="6350" stA="55000" endA="300" endPos="45500" dir="5400000" sy="-100000" algn="bl" rotWithShape="0"/>
              </a:effectLst>
              <a:latin typeface="Impact" panose="020B0806030902050204" pitchFamily="34" charset="0"/>
            </a:endParaRPr>
          </a:p>
        </p:txBody>
      </p:sp>
      <p:cxnSp>
        <p:nvCxnSpPr>
          <p:cNvPr id="13" name="Conector reto 12">
            <a:extLst>
              <a:ext uri="{FF2B5EF4-FFF2-40B4-BE49-F238E27FC236}">
                <a16:creationId xmlns:a16="http://schemas.microsoft.com/office/drawing/2014/main" id="{660794FF-D54B-4216-B9FD-CDF3827A8FD1}"/>
              </a:ext>
            </a:extLst>
          </p:cNvPr>
          <p:cNvCxnSpPr>
            <a:cxnSpLocks/>
          </p:cNvCxnSpPr>
          <p:nvPr/>
        </p:nvCxnSpPr>
        <p:spPr>
          <a:xfrm>
            <a:off x="1042757" y="873690"/>
            <a:ext cx="0" cy="1118916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5746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0" y="0"/>
            <a:ext cx="9601200" cy="128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1" name="CaixaDeTexto 10">
            <a:extLst>
              <a:ext uri="{FF2B5EF4-FFF2-40B4-BE49-F238E27FC236}">
                <a16:creationId xmlns:a16="http://schemas.microsoft.com/office/drawing/2014/main" id="{1608D288-261D-45B5-AAA5-69BF01FADDA0}"/>
              </a:ext>
            </a:extLst>
          </p:cNvPr>
          <p:cNvSpPr txBox="1"/>
          <p:nvPr/>
        </p:nvSpPr>
        <p:spPr>
          <a:xfrm>
            <a:off x="1456777" y="873690"/>
            <a:ext cx="7010773" cy="9694962"/>
          </a:xfrm>
          <a:prstGeom prst="rect">
            <a:avLst/>
          </a:prstGeom>
          <a:noFill/>
        </p:spPr>
        <p:txBody>
          <a:bodyPr wrap="square" rtlCol="0">
            <a:spAutoFit/>
          </a:bodyPr>
          <a:lstStyle/>
          <a:p>
            <a:r>
              <a:rPr lang="pt-BR" sz="2400" b="1" dirty="0" err="1"/>
              <a:t>ETFs</a:t>
            </a:r>
            <a:r>
              <a:rPr lang="pt-BR" sz="2400" b="1" dirty="0"/>
              <a:t> (Exchange </a:t>
            </a:r>
            <a:r>
              <a:rPr lang="pt-BR" sz="2400" b="1" dirty="0" err="1"/>
              <a:t>Traded</a:t>
            </a:r>
            <a:r>
              <a:rPr lang="pt-BR" sz="2400" b="1" dirty="0"/>
              <a:t> </a:t>
            </a:r>
            <a:r>
              <a:rPr lang="pt-BR" sz="2400" b="1" dirty="0" err="1"/>
              <a:t>Funds</a:t>
            </a:r>
            <a:r>
              <a:rPr lang="pt-BR" sz="2400" b="1" dirty="0"/>
              <a:t>): </a:t>
            </a:r>
            <a:r>
              <a:rPr lang="pt-BR" sz="2400" dirty="0"/>
              <a:t>São fundos de investimento negociados na bolsa de valores, como se fossem ações. Os </a:t>
            </a:r>
            <a:r>
              <a:rPr lang="pt-BR" sz="2400" dirty="0" err="1"/>
              <a:t>ETFs</a:t>
            </a:r>
            <a:r>
              <a:rPr lang="pt-BR" sz="2400" dirty="0"/>
              <a:t> replicam índices de mercado, como o Ibovespa, permitindo investir em um conjunto de ações de forma prática e diversificada. Imagine comprar uma cesta de frutas no mercado – você terá diversas frutas em um único pacote, ao invés de comprar cada fruta individualmente.</a:t>
            </a:r>
          </a:p>
          <a:p>
            <a:endParaRPr lang="pt-BR" sz="2400" dirty="0"/>
          </a:p>
          <a:p>
            <a:r>
              <a:rPr lang="pt-BR" sz="2400" b="1" dirty="0"/>
              <a:t>Vantagens da Renda Variável:</a:t>
            </a:r>
          </a:p>
          <a:p>
            <a:pPr marL="342900" indent="-342900">
              <a:buFont typeface="Arial" panose="020B0604020202020204" pitchFamily="34" charset="0"/>
              <a:buChar char="•"/>
            </a:pPr>
            <a:r>
              <a:rPr lang="pt-BR" sz="2400" dirty="0"/>
              <a:t>Potencial de alto retorno: possibilidade de ganhos significativos em prazos mais longos.</a:t>
            </a:r>
          </a:p>
          <a:p>
            <a:pPr marL="342900" indent="-342900">
              <a:buFont typeface="Arial" panose="020B0604020202020204" pitchFamily="34" charset="0"/>
              <a:buChar char="•"/>
            </a:pPr>
            <a:r>
              <a:rPr lang="pt-BR" sz="2400" dirty="0"/>
              <a:t>Diversificação: diversas opções de investimento, permitindo ajustar o nível de risco à sua tolerância.</a:t>
            </a:r>
          </a:p>
          <a:p>
            <a:pPr marL="342900" indent="-342900">
              <a:buFont typeface="Arial" panose="020B0604020202020204" pitchFamily="34" charset="0"/>
              <a:buChar char="•"/>
            </a:pPr>
            <a:r>
              <a:rPr lang="pt-BR" sz="2400" dirty="0"/>
              <a:t>Possibilidade de investir em empresas e setores que você acredita no potencial.</a:t>
            </a:r>
          </a:p>
          <a:p>
            <a:pPr marL="342900" indent="-342900">
              <a:buFont typeface="Arial" panose="020B0604020202020204" pitchFamily="34" charset="0"/>
              <a:buChar char="•"/>
            </a:pPr>
            <a:endParaRPr lang="pt-BR" sz="2400" dirty="0"/>
          </a:p>
          <a:p>
            <a:r>
              <a:rPr lang="pt-BR" sz="2400" b="1" dirty="0"/>
              <a:t>Desvantagens da Renda Variável:</a:t>
            </a:r>
          </a:p>
          <a:p>
            <a:pPr marL="342900" indent="-342900">
              <a:buFont typeface="Arial" panose="020B0604020202020204" pitchFamily="34" charset="0"/>
              <a:buChar char="•"/>
            </a:pPr>
            <a:r>
              <a:rPr lang="pt-BR" sz="2400" dirty="0"/>
              <a:t>Maior risco: o valor do investimento oscila diariamente, podendo gerar perdas.</a:t>
            </a:r>
          </a:p>
          <a:p>
            <a:pPr marL="342900" indent="-342900">
              <a:buFont typeface="Arial" panose="020B0604020202020204" pitchFamily="34" charset="0"/>
              <a:buChar char="•"/>
            </a:pPr>
            <a:r>
              <a:rPr lang="pt-BR" sz="2400" dirty="0"/>
              <a:t>Requer conhecimento e acompanhamento: é importante entender o mercado e os ativos em que você está investindo.</a:t>
            </a:r>
          </a:p>
          <a:p>
            <a:pPr marL="342900" indent="-342900">
              <a:buFont typeface="Arial" panose="020B0604020202020204" pitchFamily="34" charset="0"/>
              <a:buChar char="•"/>
            </a:pPr>
            <a:r>
              <a:rPr lang="pt-BR" sz="2400" dirty="0"/>
              <a:t>Volatilidade: o mercado pode sofrer grandes variações em curtos períodos, exigindo paciência e disciplina do investidor.</a:t>
            </a:r>
          </a:p>
        </p:txBody>
      </p:sp>
      <p:sp>
        <p:nvSpPr>
          <p:cNvPr id="16" name="Retângulo 15">
            <a:extLst>
              <a:ext uri="{FF2B5EF4-FFF2-40B4-BE49-F238E27FC236}">
                <a16:creationId xmlns:a16="http://schemas.microsoft.com/office/drawing/2014/main" id="{4725432E-E352-4F93-9716-AB9953F72C1C}"/>
              </a:ext>
            </a:extLst>
          </p:cNvPr>
          <p:cNvSpPr/>
          <p:nvPr/>
        </p:nvSpPr>
        <p:spPr>
          <a:xfrm>
            <a:off x="0" y="12227224"/>
            <a:ext cx="9601200" cy="574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0728CCB3-300C-4146-A7AE-93642348DBF4}"/>
              </a:ext>
            </a:extLst>
          </p:cNvPr>
          <p:cNvSpPr txBox="1"/>
          <p:nvPr/>
        </p:nvSpPr>
        <p:spPr>
          <a:xfrm>
            <a:off x="8697501" y="12160469"/>
            <a:ext cx="743297" cy="707886"/>
          </a:xfrm>
          <a:prstGeom prst="rect">
            <a:avLst/>
          </a:prstGeom>
          <a:noFill/>
        </p:spPr>
        <p:txBody>
          <a:bodyPr wrap="square" rtlCol="0">
            <a:spAutoFit/>
          </a:bodyPr>
          <a:lstStyle/>
          <a:p>
            <a:pPr algn="ctr"/>
            <a:r>
              <a:rPr lang="pt-BR" sz="4000" dirty="0">
                <a:ln>
                  <a:solidFill>
                    <a:schemeClr val="bg1"/>
                  </a:solidFill>
                </a:ln>
                <a:effectLst>
                  <a:reflection blurRad="6350" stA="55000" endA="300" endPos="45500" dir="5400000" sy="-100000" algn="bl" rotWithShape="0"/>
                </a:effectLst>
                <a:latin typeface="Impact" panose="020B0806030902050204" pitchFamily="34" charset="0"/>
              </a:rPr>
              <a:t>12</a:t>
            </a:r>
            <a:endParaRPr lang="pt-BR" sz="9600" dirty="0">
              <a:ln>
                <a:solidFill>
                  <a:schemeClr val="bg1"/>
                </a:solidFill>
              </a:ln>
              <a:effectLst>
                <a:reflection blurRad="6350" stA="55000" endA="300" endPos="45500" dir="5400000" sy="-100000" algn="bl" rotWithShape="0"/>
              </a:effectLst>
              <a:latin typeface="Impact" panose="020B0806030902050204" pitchFamily="34" charset="0"/>
            </a:endParaRPr>
          </a:p>
        </p:txBody>
      </p:sp>
      <p:cxnSp>
        <p:nvCxnSpPr>
          <p:cNvPr id="13" name="Conector reto 12">
            <a:extLst>
              <a:ext uri="{FF2B5EF4-FFF2-40B4-BE49-F238E27FC236}">
                <a16:creationId xmlns:a16="http://schemas.microsoft.com/office/drawing/2014/main" id="{660794FF-D54B-4216-B9FD-CDF3827A8FD1}"/>
              </a:ext>
            </a:extLst>
          </p:cNvPr>
          <p:cNvCxnSpPr>
            <a:cxnSpLocks/>
          </p:cNvCxnSpPr>
          <p:nvPr/>
        </p:nvCxnSpPr>
        <p:spPr>
          <a:xfrm>
            <a:off x="1042757" y="873690"/>
            <a:ext cx="0" cy="1118916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18072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0" y="0"/>
            <a:ext cx="9601200" cy="128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7" name="Retângulo 6">
            <a:extLst>
              <a:ext uri="{FF2B5EF4-FFF2-40B4-BE49-F238E27FC236}">
                <a16:creationId xmlns:a16="http://schemas.microsoft.com/office/drawing/2014/main" id="{371EE1B6-54AD-4404-BEF4-D9B6144577A3}"/>
              </a:ext>
            </a:extLst>
          </p:cNvPr>
          <p:cNvSpPr/>
          <p:nvPr/>
        </p:nvSpPr>
        <p:spPr>
          <a:xfrm>
            <a:off x="7528915" y="11809709"/>
            <a:ext cx="867904" cy="1015664"/>
          </a:xfrm>
          <a:prstGeom prst="rect">
            <a:avLst/>
          </a:prstGeom>
          <a:solidFill>
            <a:schemeClr val="tx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8A4DB1A6-C276-4308-930B-93D6682AD0C0}"/>
              </a:ext>
            </a:extLst>
          </p:cNvPr>
          <p:cNvSpPr txBox="1"/>
          <p:nvPr/>
        </p:nvSpPr>
        <p:spPr>
          <a:xfrm>
            <a:off x="1250910" y="986792"/>
            <a:ext cx="6278005" cy="707886"/>
          </a:xfrm>
          <a:prstGeom prst="rect">
            <a:avLst/>
          </a:prstGeom>
          <a:noFill/>
        </p:spPr>
        <p:txBody>
          <a:bodyPr wrap="square" rtlCol="0">
            <a:spAutoFit/>
          </a:bodyPr>
          <a:lstStyle/>
          <a:p>
            <a:r>
              <a:rPr lang="pt-BR" sz="4000" dirty="0">
                <a:latin typeface="Impact" panose="020B0806030902050204" pitchFamily="34" charset="0"/>
              </a:rPr>
              <a:t>Lorem ipsum dolor sit amet, </a:t>
            </a:r>
          </a:p>
        </p:txBody>
      </p:sp>
      <p:sp>
        <p:nvSpPr>
          <p:cNvPr id="11" name="CaixaDeTexto 10">
            <a:extLst>
              <a:ext uri="{FF2B5EF4-FFF2-40B4-BE49-F238E27FC236}">
                <a16:creationId xmlns:a16="http://schemas.microsoft.com/office/drawing/2014/main" id="{1608D288-261D-45B5-AAA5-69BF01FADDA0}"/>
              </a:ext>
            </a:extLst>
          </p:cNvPr>
          <p:cNvSpPr txBox="1"/>
          <p:nvPr/>
        </p:nvSpPr>
        <p:spPr>
          <a:xfrm>
            <a:off x="1250910" y="3295116"/>
            <a:ext cx="6278005" cy="2308324"/>
          </a:xfrm>
          <a:prstGeom prst="rect">
            <a:avLst/>
          </a:prstGeom>
          <a:noFill/>
        </p:spPr>
        <p:txBody>
          <a:bodyPr wrap="square" rtlCol="0">
            <a:spAutoFit/>
          </a:bodyPr>
          <a:lstStyle/>
          <a:p>
            <a:r>
              <a:rPr lang="pt-BR" sz="2400" dirty="0"/>
              <a:t>Lorem ipsum dolor sit amet, consectetuer adipiscing elit. Maecenas porttitor congue massa. Fusce posuere, magna sed pulvinar ultricies, purus lectus malesuada libero, sit amet commodo magna eros quis urna.</a:t>
            </a:r>
          </a:p>
          <a:p>
            <a:endParaRPr lang="pt-BR" sz="2400" dirty="0"/>
          </a:p>
        </p:txBody>
      </p:sp>
      <p:sp>
        <p:nvSpPr>
          <p:cNvPr id="12" name="CaixaDeTexto 11">
            <a:extLst>
              <a:ext uri="{FF2B5EF4-FFF2-40B4-BE49-F238E27FC236}">
                <a16:creationId xmlns:a16="http://schemas.microsoft.com/office/drawing/2014/main" id="{BF481C89-4304-4C1E-8C65-0B743A7BCD74}"/>
              </a:ext>
            </a:extLst>
          </p:cNvPr>
          <p:cNvSpPr txBox="1"/>
          <p:nvPr/>
        </p:nvSpPr>
        <p:spPr>
          <a:xfrm>
            <a:off x="1250910" y="1694678"/>
            <a:ext cx="6278005" cy="584775"/>
          </a:xfrm>
          <a:prstGeom prst="rect">
            <a:avLst/>
          </a:prstGeom>
          <a:noFill/>
        </p:spPr>
        <p:txBody>
          <a:bodyPr wrap="square" rtlCol="0">
            <a:spAutoFit/>
          </a:bodyPr>
          <a:lstStyle/>
          <a:p>
            <a:r>
              <a:rPr lang="pt-BR" sz="3200" dirty="0">
                <a:latin typeface="+mj-lt"/>
              </a:rPr>
              <a:t>Lorem ipsum dolor sit amet, </a:t>
            </a:r>
          </a:p>
        </p:txBody>
      </p:sp>
      <p:sp>
        <p:nvSpPr>
          <p:cNvPr id="13" name="CaixaDeTexto 12">
            <a:extLst>
              <a:ext uri="{FF2B5EF4-FFF2-40B4-BE49-F238E27FC236}">
                <a16:creationId xmlns:a16="http://schemas.microsoft.com/office/drawing/2014/main" id="{3C9FA578-393C-445A-BDB1-5D45455EF7B5}"/>
              </a:ext>
            </a:extLst>
          </p:cNvPr>
          <p:cNvSpPr txBox="1"/>
          <p:nvPr/>
        </p:nvSpPr>
        <p:spPr>
          <a:xfrm>
            <a:off x="7434100" y="11785937"/>
            <a:ext cx="1057534" cy="1015663"/>
          </a:xfrm>
          <a:prstGeom prst="rect">
            <a:avLst/>
          </a:prstGeom>
          <a:noFill/>
        </p:spPr>
        <p:txBody>
          <a:bodyPr wrap="square" rtlCol="0">
            <a:spAutoFit/>
          </a:bodyPr>
          <a:lstStyle/>
          <a:p>
            <a:pPr algn="ctr"/>
            <a:r>
              <a:rPr lang="pt-BR" sz="6000" dirty="0">
                <a:ln>
                  <a:solidFill>
                    <a:schemeClr val="accent4"/>
                  </a:solidFill>
                </a:ln>
                <a:noFill/>
                <a:effectLst>
                  <a:reflection blurRad="6350" stA="55000" endA="300" endPos="45500" dir="5400000" sy="-100000" algn="bl" rotWithShape="0"/>
                </a:effectLst>
                <a:latin typeface="Impact" panose="020B0806030902050204" pitchFamily="34" charset="0"/>
              </a:rPr>
              <a:t>01</a:t>
            </a:r>
            <a:endParaRPr lang="pt-BR" sz="19900" dirty="0">
              <a:ln>
                <a:solidFill>
                  <a:schemeClr val="accent4"/>
                </a:solidFill>
              </a:ln>
              <a:noFill/>
              <a:effectLst>
                <a:reflection blurRad="6350" stA="55000" endA="300" endPos="45500" dir="5400000" sy="-100000" algn="bl" rotWithShape="0"/>
              </a:effectLst>
              <a:latin typeface="Impact" panose="020B0806030902050204" pitchFamily="34" charset="0"/>
            </a:endParaRPr>
          </a:p>
        </p:txBody>
      </p:sp>
    </p:spTree>
    <p:extLst>
      <p:ext uri="{BB962C8B-B14F-4D97-AF65-F5344CB8AC3E}">
        <p14:creationId xmlns:p14="http://schemas.microsoft.com/office/powerpoint/2010/main" val="2220261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0" y="0"/>
            <a:ext cx="9601200" cy="128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1" name="CaixaDeTexto 10">
            <a:extLst>
              <a:ext uri="{FF2B5EF4-FFF2-40B4-BE49-F238E27FC236}">
                <a16:creationId xmlns:a16="http://schemas.microsoft.com/office/drawing/2014/main" id="{1608D288-261D-45B5-AAA5-69BF01FADDA0}"/>
              </a:ext>
            </a:extLst>
          </p:cNvPr>
          <p:cNvSpPr txBox="1"/>
          <p:nvPr/>
        </p:nvSpPr>
        <p:spPr>
          <a:xfrm>
            <a:off x="1456777" y="873690"/>
            <a:ext cx="7010773" cy="8217634"/>
          </a:xfrm>
          <a:prstGeom prst="rect">
            <a:avLst/>
          </a:prstGeom>
          <a:noFill/>
        </p:spPr>
        <p:txBody>
          <a:bodyPr wrap="square" rtlCol="0">
            <a:spAutoFit/>
          </a:bodyPr>
          <a:lstStyle/>
          <a:p>
            <a:r>
              <a:rPr lang="pt-BR" sz="2400" b="1" dirty="0"/>
              <a:t>Fundos Imobiliários: </a:t>
            </a:r>
            <a:r>
              <a:rPr lang="pt-BR" sz="2400" dirty="0"/>
              <a:t>Você investe em um conjunto de imóveis, como shoppings, edifícios comerciais e galpões logísticos, recebendo parte dos aluguéis. É como ser dono de uma pequena parte de um shopping center, recebendo sua parte dos lucros</a:t>
            </a:r>
            <a:r>
              <a:rPr lang="pt-BR" sz="2400" b="1" dirty="0"/>
              <a:t>.</a:t>
            </a:r>
          </a:p>
          <a:p>
            <a:endParaRPr lang="pt-BR" sz="2400" dirty="0"/>
          </a:p>
          <a:p>
            <a:r>
              <a:rPr lang="pt-BR" sz="2400" b="1" dirty="0"/>
              <a:t>Imóveis: </a:t>
            </a:r>
            <a:r>
              <a:rPr lang="pt-BR" sz="2400" dirty="0"/>
              <a:t>Comprar um imóvel para alugar ou revender pode ser um bom investimento, mas exige capital inicial elevado e possui baixa liquidez. Imagine comprar uma casa para alugar – você terá renda mensal com o aluguel, mas precisará de um bom tempo para vender a casa caso precise do dinheiro.</a:t>
            </a:r>
          </a:p>
          <a:p>
            <a:endParaRPr lang="pt-BR" sz="2400" dirty="0"/>
          </a:p>
          <a:p>
            <a:r>
              <a:rPr lang="pt-BR" sz="2400" b="1" dirty="0"/>
              <a:t>Investimentos Alternativos: </a:t>
            </a:r>
            <a:r>
              <a:rPr lang="pt-BR" sz="2400" dirty="0"/>
              <a:t>Ouro, dólar, criptomoedas e outros ativos que não se encaixam nas categorias tradicionais. Essas opções podem oferecer proteção contra a inflação ou diversificação, mas exigem conhecimento específico e apresentam riscos elevados. Imagine comprar ouro como forma de proteger seu patrimônio da inflação – o ouro tende a manter seu valor em momentos de crise, mas seu preço pode oscilar significativamente.</a:t>
            </a:r>
          </a:p>
        </p:txBody>
      </p:sp>
      <p:sp>
        <p:nvSpPr>
          <p:cNvPr id="16" name="Retângulo 15">
            <a:extLst>
              <a:ext uri="{FF2B5EF4-FFF2-40B4-BE49-F238E27FC236}">
                <a16:creationId xmlns:a16="http://schemas.microsoft.com/office/drawing/2014/main" id="{4725432E-E352-4F93-9716-AB9953F72C1C}"/>
              </a:ext>
            </a:extLst>
          </p:cNvPr>
          <p:cNvSpPr/>
          <p:nvPr/>
        </p:nvSpPr>
        <p:spPr>
          <a:xfrm>
            <a:off x="0" y="12227224"/>
            <a:ext cx="9601200" cy="574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0728CCB3-300C-4146-A7AE-93642348DBF4}"/>
              </a:ext>
            </a:extLst>
          </p:cNvPr>
          <p:cNvSpPr txBox="1"/>
          <p:nvPr/>
        </p:nvSpPr>
        <p:spPr>
          <a:xfrm>
            <a:off x="8697501" y="12160469"/>
            <a:ext cx="743297" cy="707886"/>
          </a:xfrm>
          <a:prstGeom prst="rect">
            <a:avLst/>
          </a:prstGeom>
          <a:noFill/>
        </p:spPr>
        <p:txBody>
          <a:bodyPr wrap="square" rtlCol="0">
            <a:spAutoFit/>
          </a:bodyPr>
          <a:lstStyle/>
          <a:p>
            <a:pPr algn="ctr"/>
            <a:r>
              <a:rPr lang="pt-BR" sz="4000" dirty="0">
                <a:ln>
                  <a:solidFill>
                    <a:schemeClr val="bg1"/>
                  </a:solidFill>
                </a:ln>
                <a:effectLst>
                  <a:reflection blurRad="6350" stA="55000" endA="300" endPos="45500" dir="5400000" sy="-100000" algn="bl" rotWithShape="0"/>
                </a:effectLst>
                <a:latin typeface="Impact" panose="020B0806030902050204" pitchFamily="34" charset="0"/>
              </a:rPr>
              <a:t>13</a:t>
            </a:r>
            <a:endParaRPr lang="pt-BR" sz="9600" dirty="0">
              <a:ln>
                <a:solidFill>
                  <a:schemeClr val="bg1"/>
                </a:solidFill>
              </a:ln>
              <a:effectLst>
                <a:reflection blurRad="6350" stA="55000" endA="300" endPos="45500" dir="5400000" sy="-100000" algn="bl" rotWithShape="0"/>
              </a:effectLst>
              <a:latin typeface="Impact" panose="020B0806030902050204" pitchFamily="34" charset="0"/>
            </a:endParaRPr>
          </a:p>
        </p:txBody>
      </p:sp>
      <p:cxnSp>
        <p:nvCxnSpPr>
          <p:cNvPr id="13" name="Conector reto 12">
            <a:extLst>
              <a:ext uri="{FF2B5EF4-FFF2-40B4-BE49-F238E27FC236}">
                <a16:creationId xmlns:a16="http://schemas.microsoft.com/office/drawing/2014/main" id="{660794FF-D54B-4216-B9FD-CDF3827A8FD1}"/>
              </a:ext>
            </a:extLst>
          </p:cNvPr>
          <p:cNvCxnSpPr>
            <a:cxnSpLocks/>
          </p:cNvCxnSpPr>
          <p:nvPr/>
        </p:nvCxnSpPr>
        <p:spPr>
          <a:xfrm>
            <a:off x="1042757" y="873690"/>
            <a:ext cx="0" cy="1118916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62755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11624" y="0"/>
            <a:ext cx="9601200" cy="128016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4" name="CaixaDeTexto 3">
            <a:extLst>
              <a:ext uri="{FF2B5EF4-FFF2-40B4-BE49-F238E27FC236}">
                <a16:creationId xmlns:a16="http://schemas.microsoft.com/office/drawing/2014/main" id="{EAACBDA1-1BB5-41D6-B703-4EEE62B2E635}"/>
              </a:ext>
            </a:extLst>
          </p:cNvPr>
          <p:cNvSpPr txBox="1"/>
          <p:nvPr/>
        </p:nvSpPr>
        <p:spPr>
          <a:xfrm>
            <a:off x="2702268" y="6537744"/>
            <a:ext cx="6278005" cy="2862322"/>
          </a:xfrm>
          <a:prstGeom prst="rect">
            <a:avLst/>
          </a:prstGeom>
          <a:noFill/>
        </p:spPr>
        <p:txBody>
          <a:bodyPr wrap="square" rtlCol="0">
            <a:spAutoFit/>
          </a:bodyPr>
          <a:lstStyle/>
          <a:p>
            <a:pPr algn="ctr"/>
            <a:r>
              <a:rPr lang="pt-BR" sz="6000" dirty="0">
                <a:solidFill>
                  <a:schemeClr val="bg1"/>
                </a:solidFill>
                <a:latin typeface="Impact" panose="020B0806030902050204" pitchFamily="34" charset="0"/>
              </a:rPr>
              <a:t>Guia Completo dos Indicadores Fundamentalistas</a:t>
            </a:r>
          </a:p>
        </p:txBody>
      </p:sp>
      <p:sp>
        <p:nvSpPr>
          <p:cNvPr id="6" name="CaixaDeTexto 5">
            <a:extLst>
              <a:ext uri="{FF2B5EF4-FFF2-40B4-BE49-F238E27FC236}">
                <a16:creationId xmlns:a16="http://schemas.microsoft.com/office/drawing/2014/main" id="{CD7D4221-BDBE-4903-AFD1-66F52956D7CE}"/>
              </a:ext>
            </a:extLst>
          </p:cNvPr>
          <p:cNvSpPr txBox="1"/>
          <p:nvPr/>
        </p:nvSpPr>
        <p:spPr>
          <a:xfrm>
            <a:off x="3575223" y="2212880"/>
            <a:ext cx="4501263" cy="4508927"/>
          </a:xfrm>
          <a:prstGeom prst="rect">
            <a:avLst/>
          </a:prstGeom>
          <a:noFill/>
        </p:spPr>
        <p:txBody>
          <a:bodyPr wrap="square" rtlCol="0">
            <a:spAutoFit/>
          </a:bodyPr>
          <a:lstStyle/>
          <a:p>
            <a:pPr algn="ctr"/>
            <a:r>
              <a:rPr lang="pt-BR" sz="28700" dirty="0">
                <a:ln>
                  <a:solidFill>
                    <a:schemeClr val="accent4"/>
                  </a:solidFill>
                </a:ln>
                <a:noFill/>
                <a:effectLst>
                  <a:reflection blurRad="6350" stA="55000" endA="300" endPos="45500" dir="5400000" sy="-100000" algn="bl" rotWithShape="0"/>
                </a:effectLst>
                <a:latin typeface="Impact" panose="020B0806030902050204" pitchFamily="34" charset="0"/>
              </a:rPr>
              <a:t>03</a:t>
            </a:r>
            <a:endParaRPr lang="pt-BR" sz="41300" dirty="0">
              <a:ln>
                <a:solidFill>
                  <a:schemeClr val="accent4"/>
                </a:solidFill>
              </a:ln>
              <a:noFill/>
              <a:effectLst>
                <a:reflection blurRad="6350" stA="55000" endA="300" endPos="45500" dir="5400000" sy="-100000" algn="bl" rotWithShape="0"/>
              </a:effectLst>
              <a:latin typeface="Impact" panose="020B0806030902050204" pitchFamily="34" charset="0"/>
            </a:endParaRPr>
          </a:p>
        </p:txBody>
      </p:sp>
      <p:sp>
        <p:nvSpPr>
          <p:cNvPr id="8" name="Retângulo 7">
            <a:extLst>
              <a:ext uri="{FF2B5EF4-FFF2-40B4-BE49-F238E27FC236}">
                <a16:creationId xmlns:a16="http://schemas.microsoft.com/office/drawing/2014/main" id="{5750729B-3FD6-4DC7-B9AD-B9EBF0FE6555}"/>
              </a:ext>
            </a:extLst>
          </p:cNvPr>
          <p:cNvSpPr/>
          <p:nvPr/>
        </p:nvSpPr>
        <p:spPr>
          <a:xfrm>
            <a:off x="0" y="0"/>
            <a:ext cx="2702268" cy="12801600"/>
          </a:xfrm>
          <a:prstGeom prst="rect">
            <a:avLst/>
          </a:prstGeom>
          <a:blipFill dpi="0" rotWithShape="1">
            <a:blip r:embed="rId2">
              <a:alphaModFix amt="7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D3C3DF2F-A613-4C27-B285-CF5A6F2D8355}"/>
              </a:ext>
            </a:extLst>
          </p:cNvPr>
          <p:cNvPicPr>
            <a:picLocks noChangeAspect="1"/>
          </p:cNvPicPr>
          <p:nvPr/>
        </p:nvPicPr>
        <p:blipFill rotWithShape="1">
          <a:blip r:embed="rId3">
            <a:extLst>
              <a:ext uri="{28A0092B-C50C-407E-A947-70E740481C1C}">
                <a14:useLocalDpi xmlns:a14="http://schemas.microsoft.com/office/drawing/2010/main" val="0"/>
              </a:ext>
            </a:extLst>
          </a:blip>
          <a:srcRect l="27897" r="40469"/>
          <a:stretch/>
        </p:blipFill>
        <p:spPr>
          <a:xfrm>
            <a:off x="0" y="0"/>
            <a:ext cx="2702268" cy="12801600"/>
          </a:xfrm>
          <a:prstGeom prst="rect">
            <a:avLst/>
          </a:prstGeom>
        </p:spPr>
      </p:pic>
      <p:sp>
        <p:nvSpPr>
          <p:cNvPr id="9" name="CaixaDeTexto 8">
            <a:extLst>
              <a:ext uri="{FF2B5EF4-FFF2-40B4-BE49-F238E27FC236}">
                <a16:creationId xmlns:a16="http://schemas.microsoft.com/office/drawing/2014/main" id="{FAB48B8D-5E83-4085-8D18-BB04AFB2265E}"/>
              </a:ext>
            </a:extLst>
          </p:cNvPr>
          <p:cNvSpPr txBox="1"/>
          <p:nvPr/>
        </p:nvSpPr>
        <p:spPr>
          <a:xfrm>
            <a:off x="3867616" y="12234512"/>
            <a:ext cx="1910270" cy="276999"/>
          </a:xfrm>
          <a:prstGeom prst="rect">
            <a:avLst/>
          </a:prstGeom>
          <a:solidFill>
            <a:srgbClr val="000000">
              <a:alpha val="50196"/>
            </a:srgbClr>
          </a:solidFill>
          <a:ln>
            <a:solidFill>
              <a:srgbClr val="000000">
                <a:alpha val="50196"/>
              </a:srgbClr>
            </a:solidFill>
          </a:ln>
        </p:spPr>
        <p:txBody>
          <a:bodyPr wrap="square" rtlCol="0">
            <a:spAutoFit/>
          </a:bodyPr>
          <a:lstStyle/>
          <a:p>
            <a:r>
              <a:rPr lang="pt-BR" sz="1200" b="1" spc="50" dirty="0">
                <a:ln w="0"/>
                <a:solidFill>
                  <a:schemeClr val="bg2"/>
                </a:solidFill>
                <a:effectLst>
                  <a:innerShdw blurRad="63500" dist="50800" dir="13500000">
                    <a:srgbClr val="000000">
                      <a:alpha val="50000"/>
                    </a:srgbClr>
                  </a:innerShdw>
                </a:effectLst>
                <a:latin typeface="Arial Black" panose="020B0A04020102020204" pitchFamily="34" charset="0"/>
              </a:rPr>
              <a:t>Guilherme Galante</a:t>
            </a:r>
          </a:p>
        </p:txBody>
      </p:sp>
    </p:spTree>
    <p:extLst>
      <p:ext uri="{BB962C8B-B14F-4D97-AF65-F5344CB8AC3E}">
        <p14:creationId xmlns:p14="http://schemas.microsoft.com/office/powerpoint/2010/main" val="3514138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0" y="0"/>
            <a:ext cx="9601200" cy="128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0" name="CaixaDeTexto 9">
            <a:extLst>
              <a:ext uri="{FF2B5EF4-FFF2-40B4-BE49-F238E27FC236}">
                <a16:creationId xmlns:a16="http://schemas.microsoft.com/office/drawing/2014/main" id="{8A4DB1A6-C276-4308-930B-93D6682AD0C0}"/>
              </a:ext>
            </a:extLst>
          </p:cNvPr>
          <p:cNvSpPr txBox="1"/>
          <p:nvPr/>
        </p:nvSpPr>
        <p:spPr>
          <a:xfrm>
            <a:off x="1456777" y="873690"/>
            <a:ext cx="7404587" cy="707886"/>
          </a:xfrm>
          <a:prstGeom prst="rect">
            <a:avLst/>
          </a:prstGeom>
          <a:noFill/>
        </p:spPr>
        <p:txBody>
          <a:bodyPr wrap="square" rtlCol="0">
            <a:spAutoFit/>
          </a:bodyPr>
          <a:lstStyle/>
          <a:p>
            <a:r>
              <a:rPr lang="pt-BR" sz="4000" dirty="0">
                <a:latin typeface="Impact" panose="020B0806030902050204" pitchFamily="34" charset="0"/>
              </a:rPr>
              <a:t>Desvendando o DNA das Empresas</a:t>
            </a:r>
          </a:p>
        </p:txBody>
      </p:sp>
      <p:sp>
        <p:nvSpPr>
          <p:cNvPr id="11" name="CaixaDeTexto 10">
            <a:extLst>
              <a:ext uri="{FF2B5EF4-FFF2-40B4-BE49-F238E27FC236}">
                <a16:creationId xmlns:a16="http://schemas.microsoft.com/office/drawing/2014/main" id="{1608D288-261D-45B5-AAA5-69BF01FADDA0}"/>
              </a:ext>
            </a:extLst>
          </p:cNvPr>
          <p:cNvSpPr txBox="1"/>
          <p:nvPr/>
        </p:nvSpPr>
        <p:spPr>
          <a:xfrm>
            <a:off x="1456777" y="2609207"/>
            <a:ext cx="7010773" cy="9325630"/>
          </a:xfrm>
          <a:prstGeom prst="rect">
            <a:avLst/>
          </a:prstGeom>
          <a:noFill/>
        </p:spPr>
        <p:txBody>
          <a:bodyPr wrap="square" rtlCol="0">
            <a:spAutoFit/>
          </a:bodyPr>
          <a:lstStyle/>
          <a:p>
            <a:r>
              <a:rPr lang="pt-BR" sz="2400" dirty="0"/>
              <a:t>Analisar a saúde financeira e o potencial de investimento de uma empresa é como desvendar seu DNA. Cada indicador fundamentalista funciona como um gene, revelando informações cruciais sobre sua performance, rentabilidade e </a:t>
            </a:r>
            <a:r>
              <a:rPr lang="pt-BR" sz="2400" dirty="0" err="1"/>
              <a:t>valuation</a:t>
            </a:r>
            <a:r>
              <a:rPr lang="pt-BR" sz="2400" dirty="0"/>
              <a:t>.</a:t>
            </a:r>
          </a:p>
          <a:p>
            <a:endParaRPr lang="pt-BR" sz="2400" i="1" dirty="0"/>
          </a:p>
          <a:p>
            <a:r>
              <a:rPr lang="pt-BR" sz="2400" b="1" dirty="0" err="1"/>
              <a:t>Valuation</a:t>
            </a:r>
            <a:r>
              <a:rPr lang="pt-BR" sz="2400" b="1" dirty="0"/>
              <a:t>: Quanto Vale a Empresa?</a:t>
            </a:r>
          </a:p>
          <a:p>
            <a:r>
              <a:rPr lang="pt-BR" sz="2400" dirty="0"/>
              <a:t>P/L (Preço/Lucro): O Termômetro do Valor da Ação:</a:t>
            </a:r>
          </a:p>
          <a:p>
            <a:pPr marL="342900" indent="-342900">
              <a:buFont typeface="Arial" panose="020B0604020202020204" pitchFamily="34" charset="0"/>
              <a:buChar char="•"/>
            </a:pPr>
            <a:r>
              <a:rPr lang="pt-BR" sz="2400" dirty="0"/>
              <a:t>Calcula quantas vezes o preço da ação é maior que o lucro por ação da empresa.</a:t>
            </a:r>
          </a:p>
          <a:p>
            <a:pPr marL="342900" indent="-342900">
              <a:buFont typeface="Arial" panose="020B0604020202020204" pitchFamily="34" charset="0"/>
              <a:buChar char="•"/>
            </a:pPr>
            <a:r>
              <a:rPr lang="pt-BR" sz="2400" dirty="0"/>
              <a:t>Um P/L alto sugere que os investidores estão dispostos a pagar mais por cada real de lucro, indicando otimismo em relação ao futuro da empresa, mas também possível supervalorização.</a:t>
            </a:r>
          </a:p>
          <a:p>
            <a:pPr marL="342900" indent="-342900">
              <a:buFont typeface="Arial" panose="020B0604020202020204" pitchFamily="34" charset="0"/>
              <a:buChar char="•"/>
            </a:pPr>
            <a:r>
              <a:rPr lang="pt-BR" sz="2400" dirty="0"/>
              <a:t>Um P/L baixo pode indicar uma ação subvalorizada ou pessimismo em relação ao futuro da empresa.</a:t>
            </a:r>
          </a:p>
          <a:p>
            <a:pPr marL="342900" indent="-342900">
              <a:buFont typeface="Arial" panose="020B0604020202020204" pitchFamily="34" charset="0"/>
              <a:buChar char="•"/>
            </a:pPr>
            <a:endParaRPr lang="pt-BR" sz="2400" dirty="0"/>
          </a:p>
          <a:p>
            <a:r>
              <a:rPr lang="pt-BR" sz="1600" i="1" dirty="0"/>
              <a:t>Exemplo: Uma empresa com P/L de 25 significa que o mercado está disposto a pagar R$25 por cada R$1 de lucro gerado.</a:t>
            </a:r>
          </a:p>
          <a:p>
            <a:endParaRPr lang="pt-BR" sz="1600" i="1" dirty="0"/>
          </a:p>
          <a:p>
            <a:r>
              <a:rPr lang="pt-BR" sz="2400" b="1" dirty="0"/>
              <a:t>P/VP (Preço/Valor Patrimonial): A Bússola do Patrimônio:</a:t>
            </a:r>
          </a:p>
          <a:p>
            <a:pPr marL="342900" indent="-342900">
              <a:buFont typeface="Arial" panose="020B0604020202020204" pitchFamily="34" charset="0"/>
              <a:buChar char="•"/>
            </a:pPr>
            <a:r>
              <a:rPr lang="pt-BR" sz="2400" dirty="0"/>
              <a:t>Compara o preço da ação com o valor contábil da empresa (ativos - passivos).</a:t>
            </a:r>
          </a:p>
          <a:p>
            <a:endParaRPr lang="pt-BR" sz="1600" i="1" dirty="0"/>
          </a:p>
          <a:p>
            <a:endParaRPr lang="pt-BR" sz="1600" i="1" dirty="0"/>
          </a:p>
          <a:p>
            <a:endParaRPr lang="pt-BR" sz="1600" i="1" dirty="0"/>
          </a:p>
        </p:txBody>
      </p:sp>
      <p:sp>
        <p:nvSpPr>
          <p:cNvPr id="12" name="CaixaDeTexto 11">
            <a:extLst>
              <a:ext uri="{FF2B5EF4-FFF2-40B4-BE49-F238E27FC236}">
                <a16:creationId xmlns:a16="http://schemas.microsoft.com/office/drawing/2014/main" id="{BF481C89-4304-4C1E-8C65-0B743A7BCD74}"/>
              </a:ext>
            </a:extLst>
          </p:cNvPr>
          <p:cNvSpPr txBox="1"/>
          <p:nvPr/>
        </p:nvSpPr>
        <p:spPr>
          <a:xfrm>
            <a:off x="1456777" y="1803004"/>
            <a:ext cx="7240724" cy="584775"/>
          </a:xfrm>
          <a:prstGeom prst="rect">
            <a:avLst/>
          </a:prstGeom>
          <a:noFill/>
        </p:spPr>
        <p:txBody>
          <a:bodyPr wrap="square" rtlCol="0">
            <a:spAutoFit/>
          </a:bodyPr>
          <a:lstStyle/>
          <a:p>
            <a:r>
              <a:rPr lang="pt-BR" sz="3200" dirty="0">
                <a:effectLst>
                  <a:outerShdw blurRad="38100" dist="38100" dir="2700000" algn="tl">
                    <a:srgbClr val="000000">
                      <a:alpha val="43137"/>
                    </a:srgbClr>
                  </a:outerShdw>
                </a:effectLst>
                <a:latin typeface="+mj-lt"/>
              </a:rPr>
              <a:t>Desvendando indicadores financeiros</a:t>
            </a:r>
          </a:p>
        </p:txBody>
      </p:sp>
      <p:sp>
        <p:nvSpPr>
          <p:cNvPr id="16" name="Retângulo 15">
            <a:extLst>
              <a:ext uri="{FF2B5EF4-FFF2-40B4-BE49-F238E27FC236}">
                <a16:creationId xmlns:a16="http://schemas.microsoft.com/office/drawing/2014/main" id="{4725432E-E352-4F93-9716-AB9953F72C1C}"/>
              </a:ext>
            </a:extLst>
          </p:cNvPr>
          <p:cNvSpPr/>
          <p:nvPr/>
        </p:nvSpPr>
        <p:spPr>
          <a:xfrm>
            <a:off x="0" y="12227224"/>
            <a:ext cx="9601200" cy="574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0728CCB3-300C-4146-A7AE-93642348DBF4}"/>
              </a:ext>
            </a:extLst>
          </p:cNvPr>
          <p:cNvSpPr txBox="1"/>
          <p:nvPr/>
        </p:nvSpPr>
        <p:spPr>
          <a:xfrm>
            <a:off x="8697501" y="12160469"/>
            <a:ext cx="743297" cy="707886"/>
          </a:xfrm>
          <a:prstGeom prst="rect">
            <a:avLst/>
          </a:prstGeom>
          <a:noFill/>
        </p:spPr>
        <p:txBody>
          <a:bodyPr wrap="square" rtlCol="0">
            <a:spAutoFit/>
          </a:bodyPr>
          <a:lstStyle/>
          <a:p>
            <a:pPr algn="ctr"/>
            <a:r>
              <a:rPr lang="pt-BR" sz="4000" dirty="0">
                <a:ln>
                  <a:solidFill>
                    <a:schemeClr val="bg1"/>
                  </a:solidFill>
                </a:ln>
                <a:effectLst>
                  <a:reflection blurRad="6350" stA="55000" endA="300" endPos="45500" dir="5400000" sy="-100000" algn="bl" rotWithShape="0"/>
                </a:effectLst>
                <a:latin typeface="Impact" panose="020B0806030902050204" pitchFamily="34" charset="0"/>
              </a:rPr>
              <a:t>15</a:t>
            </a:r>
            <a:endParaRPr lang="pt-BR" sz="9600" dirty="0">
              <a:ln>
                <a:solidFill>
                  <a:schemeClr val="bg1"/>
                </a:solidFill>
              </a:ln>
              <a:effectLst>
                <a:reflection blurRad="6350" stA="55000" endA="300" endPos="45500" dir="5400000" sy="-100000" algn="bl" rotWithShape="0"/>
              </a:effectLst>
              <a:latin typeface="Impact" panose="020B0806030902050204" pitchFamily="34" charset="0"/>
            </a:endParaRPr>
          </a:p>
        </p:txBody>
      </p:sp>
      <p:cxnSp>
        <p:nvCxnSpPr>
          <p:cNvPr id="13" name="Conector reto 12">
            <a:extLst>
              <a:ext uri="{FF2B5EF4-FFF2-40B4-BE49-F238E27FC236}">
                <a16:creationId xmlns:a16="http://schemas.microsoft.com/office/drawing/2014/main" id="{660794FF-D54B-4216-B9FD-CDF3827A8FD1}"/>
              </a:ext>
            </a:extLst>
          </p:cNvPr>
          <p:cNvCxnSpPr>
            <a:cxnSpLocks/>
          </p:cNvCxnSpPr>
          <p:nvPr/>
        </p:nvCxnSpPr>
        <p:spPr>
          <a:xfrm>
            <a:off x="1042757" y="873690"/>
            <a:ext cx="0" cy="1118916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08424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0" y="0"/>
            <a:ext cx="9601200" cy="128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1" name="CaixaDeTexto 10">
            <a:extLst>
              <a:ext uri="{FF2B5EF4-FFF2-40B4-BE49-F238E27FC236}">
                <a16:creationId xmlns:a16="http://schemas.microsoft.com/office/drawing/2014/main" id="{1608D288-261D-45B5-AAA5-69BF01FADDA0}"/>
              </a:ext>
            </a:extLst>
          </p:cNvPr>
          <p:cNvSpPr txBox="1"/>
          <p:nvPr/>
        </p:nvSpPr>
        <p:spPr>
          <a:xfrm>
            <a:off x="1456777" y="873690"/>
            <a:ext cx="7010773" cy="11418510"/>
          </a:xfrm>
          <a:prstGeom prst="rect">
            <a:avLst/>
          </a:prstGeom>
          <a:noFill/>
        </p:spPr>
        <p:txBody>
          <a:bodyPr wrap="square" rtlCol="0">
            <a:spAutoFit/>
          </a:bodyPr>
          <a:lstStyle/>
          <a:p>
            <a:pPr marL="342900" indent="-342900">
              <a:buFont typeface="Arial" panose="020B0604020202020204" pitchFamily="34" charset="0"/>
              <a:buChar char="•"/>
            </a:pPr>
            <a:r>
              <a:rPr lang="pt-BR" sz="2400" dirty="0"/>
              <a:t>Um P/VP menor que 1 sugere que a ação está sendo negociada abaixo do valor de seus ativos, o que pode indicar uma oportunidade de compra.</a:t>
            </a:r>
          </a:p>
          <a:p>
            <a:pPr marL="342900" indent="-342900">
              <a:buFont typeface="Arial" panose="020B0604020202020204" pitchFamily="34" charset="0"/>
              <a:buChar char="•"/>
            </a:pPr>
            <a:r>
              <a:rPr lang="pt-BR" sz="2400" dirty="0"/>
              <a:t>Um P/VP maior que 1 indica que o mercado está pagando um prêmio pela ação, geralmente devido a expectativas de alto crescimento ou valor intangível da marca.</a:t>
            </a:r>
          </a:p>
          <a:p>
            <a:pPr marL="342900" indent="-342900">
              <a:buFont typeface="Arial" panose="020B0604020202020204" pitchFamily="34" charset="0"/>
              <a:buChar char="•"/>
            </a:pPr>
            <a:endParaRPr lang="pt-BR" sz="2400" dirty="0"/>
          </a:p>
          <a:p>
            <a:r>
              <a:rPr lang="pt-BR" sz="1600" i="1" dirty="0"/>
              <a:t>Exemplo: Uma empresa com P/VP de 0,8 significa que a ação está sendo negociada a 80% do valor de seus ativos.</a:t>
            </a:r>
          </a:p>
          <a:p>
            <a:endParaRPr lang="pt-BR" sz="1600" i="1" dirty="0"/>
          </a:p>
          <a:p>
            <a:r>
              <a:rPr lang="pt-BR" sz="2400" b="1" dirty="0"/>
              <a:t>P/EBITDA, P/EBIT: Olhando Além do Lucro Líquido:</a:t>
            </a:r>
          </a:p>
          <a:p>
            <a:pPr marL="342900" indent="-342900">
              <a:buFont typeface="Arial" panose="020B0604020202020204" pitchFamily="34" charset="0"/>
              <a:buChar char="•"/>
            </a:pPr>
            <a:r>
              <a:rPr lang="pt-BR" sz="2400" dirty="0"/>
              <a:t>EBITDA e EBIT medem o lucro operacional da empresa antes de juros, impostos, depreciação e amortização, dando uma visão mais clara da geração de caixa.</a:t>
            </a:r>
          </a:p>
          <a:p>
            <a:pPr marL="342900" indent="-342900">
              <a:buFont typeface="Arial" panose="020B0604020202020204" pitchFamily="34" charset="0"/>
              <a:buChar char="•"/>
            </a:pPr>
            <a:r>
              <a:rPr lang="pt-BR" sz="2400" dirty="0"/>
              <a:t>O P/EBITDA e P/EBIT comparam o preço da ação com esses indicadores de lucro operacional.</a:t>
            </a:r>
          </a:p>
          <a:p>
            <a:pPr marL="342900" indent="-342900">
              <a:buFont typeface="Arial" panose="020B0604020202020204" pitchFamily="34" charset="0"/>
              <a:buChar char="•"/>
            </a:pPr>
            <a:r>
              <a:rPr lang="pt-BR" sz="2400" dirty="0"/>
              <a:t>Úteis para comparar empresas com diferentes estruturas de capital e regimes fiscais.</a:t>
            </a:r>
          </a:p>
          <a:p>
            <a:pPr marL="342900" indent="-342900">
              <a:buFont typeface="Arial" panose="020B0604020202020204" pitchFamily="34" charset="0"/>
              <a:buChar char="•"/>
            </a:pPr>
            <a:endParaRPr lang="pt-BR" sz="2400" dirty="0"/>
          </a:p>
          <a:p>
            <a:r>
              <a:rPr lang="pt-BR" sz="2400" b="1" dirty="0"/>
              <a:t>EV/EBITDA, EV/EBIT: Uma Visão Mais Completa do Valor da Empresa:</a:t>
            </a:r>
          </a:p>
          <a:p>
            <a:pPr marL="342900" indent="-342900">
              <a:buFont typeface="Arial" panose="020B0604020202020204" pitchFamily="34" charset="0"/>
              <a:buChar char="•"/>
            </a:pPr>
            <a:r>
              <a:rPr lang="pt-BR" sz="2400" dirty="0"/>
              <a:t>O Enterprise </a:t>
            </a:r>
            <a:r>
              <a:rPr lang="pt-BR" sz="2400" dirty="0" err="1"/>
              <a:t>Value</a:t>
            </a:r>
            <a:r>
              <a:rPr lang="pt-BR" sz="2400" dirty="0"/>
              <a:t> (EV) considera o valor total da empresa, incluindo dívidas.</a:t>
            </a:r>
          </a:p>
          <a:p>
            <a:pPr marL="342900" indent="-342900">
              <a:buFont typeface="Arial" panose="020B0604020202020204" pitchFamily="34" charset="0"/>
              <a:buChar char="•"/>
            </a:pPr>
            <a:r>
              <a:rPr lang="pt-BR" sz="2400" dirty="0"/>
              <a:t>EV/EBITDA e EV/EBIT comparam o valor total da empresa com seu lucro operacional.</a:t>
            </a:r>
          </a:p>
          <a:p>
            <a:pPr marL="342900" indent="-342900">
              <a:buFont typeface="Arial" panose="020B0604020202020204" pitchFamily="34" charset="0"/>
              <a:buChar char="•"/>
            </a:pPr>
            <a:r>
              <a:rPr lang="pt-BR" sz="2400" dirty="0"/>
              <a:t>Proporcionam uma visão mais completa do valor da empresa, considerando sua estrutura de capital.</a:t>
            </a:r>
          </a:p>
          <a:p>
            <a:pPr marL="342900" indent="-342900">
              <a:buFont typeface="Arial" panose="020B0604020202020204" pitchFamily="34" charset="0"/>
              <a:buChar char="•"/>
            </a:pPr>
            <a:endParaRPr lang="pt-BR" sz="2400" dirty="0"/>
          </a:p>
          <a:p>
            <a:endParaRPr lang="pt-BR" sz="2400" dirty="0"/>
          </a:p>
          <a:p>
            <a:endParaRPr lang="pt-BR" sz="1600" i="1" dirty="0"/>
          </a:p>
        </p:txBody>
      </p:sp>
      <p:sp>
        <p:nvSpPr>
          <p:cNvPr id="16" name="Retângulo 15">
            <a:extLst>
              <a:ext uri="{FF2B5EF4-FFF2-40B4-BE49-F238E27FC236}">
                <a16:creationId xmlns:a16="http://schemas.microsoft.com/office/drawing/2014/main" id="{4725432E-E352-4F93-9716-AB9953F72C1C}"/>
              </a:ext>
            </a:extLst>
          </p:cNvPr>
          <p:cNvSpPr/>
          <p:nvPr/>
        </p:nvSpPr>
        <p:spPr>
          <a:xfrm>
            <a:off x="0" y="12227224"/>
            <a:ext cx="9601200" cy="574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0728CCB3-300C-4146-A7AE-93642348DBF4}"/>
              </a:ext>
            </a:extLst>
          </p:cNvPr>
          <p:cNvSpPr txBox="1"/>
          <p:nvPr/>
        </p:nvSpPr>
        <p:spPr>
          <a:xfrm>
            <a:off x="8697501" y="12160469"/>
            <a:ext cx="743297" cy="707886"/>
          </a:xfrm>
          <a:prstGeom prst="rect">
            <a:avLst/>
          </a:prstGeom>
          <a:noFill/>
        </p:spPr>
        <p:txBody>
          <a:bodyPr wrap="square" rtlCol="0">
            <a:spAutoFit/>
          </a:bodyPr>
          <a:lstStyle/>
          <a:p>
            <a:pPr algn="ctr"/>
            <a:r>
              <a:rPr lang="pt-BR" sz="4000" dirty="0">
                <a:ln>
                  <a:solidFill>
                    <a:schemeClr val="bg1"/>
                  </a:solidFill>
                </a:ln>
                <a:effectLst>
                  <a:reflection blurRad="6350" stA="55000" endA="300" endPos="45500" dir="5400000" sy="-100000" algn="bl" rotWithShape="0"/>
                </a:effectLst>
                <a:latin typeface="Impact" panose="020B0806030902050204" pitchFamily="34" charset="0"/>
              </a:rPr>
              <a:t>16</a:t>
            </a:r>
            <a:endParaRPr lang="pt-BR" sz="9600" dirty="0">
              <a:ln>
                <a:solidFill>
                  <a:schemeClr val="bg1"/>
                </a:solidFill>
              </a:ln>
              <a:effectLst>
                <a:reflection blurRad="6350" stA="55000" endA="300" endPos="45500" dir="5400000" sy="-100000" algn="bl" rotWithShape="0"/>
              </a:effectLst>
              <a:latin typeface="Impact" panose="020B0806030902050204" pitchFamily="34" charset="0"/>
            </a:endParaRPr>
          </a:p>
        </p:txBody>
      </p:sp>
      <p:cxnSp>
        <p:nvCxnSpPr>
          <p:cNvPr id="13" name="Conector reto 12">
            <a:extLst>
              <a:ext uri="{FF2B5EF4-FFF2-40B4-BE49-F238E27FC236}">
                <a16:creationId xmlns:a16="http://schemas.microsoft.com/office/drawing/2014/main" id="{660794FF-D54B-4216-B9FD-CDF3827A8FD1}"/>
              </a:ext>
            </a:extLst>
          </p:cNvPr>
          <p:cNvCxnSpPr>
            <a:cxnSpLocks/>
          </p:cNvCxnSpPr>
          <p:nvPr/>
        </p:nvCxnSpPr>
        <p:spPr>
          <a:xfrm>
            <a:off x="1042757" y="873690"/>
            <a:ext cx="0" cy="1118916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0560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0" y="0"/>
            <a:ext cx="9601200" cy="128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1" name="CaixaDeTexto 10">
            <a:extLst>
              <a:ext uri="{FF2B5EF4-FFF2-40B4-BE49-F238E27FC236}">
                <a16:creationId xmlns:a16="http://schemas.microsoft.com/office/drawing/2014/main" id="{1608D288-261D-45B5-AAA5-69BF01FADDA0}"/>
              </a:ext>
            </a:extLst>
          </p:cNvPr>
          <p:cNvSpPr txBox="1"/>
          <p:nvPr/>
        </p:nvSpPr>
        <p:spPr>
          <a:xfrm>
            <a:off x="1456777" y="873690"/>
            <a:ext cx="7010773" cy="11049179"/>
          </a:xfrm>
          <a:prstGeom prst="rect">
            <a:avLst/>
          </a:prstGeom>
          <a:noFill/>
        </p:spPr>
        <p:txBody>
          <a:bodyPr wrap="square" rtlCol="0">
            <a:spAutoFit/>
          </a:bodyPr>
          <a:lstStyle/>
          <a:p>
            <a:r>
              <a:rPr lang="pt-BR" sz="2400" b="1" dirty="0"/>
              <a:t>P/Ativo, P/Capital de Giro, P/Ativo Circulante Líquido: Avaliando a Eficiência do Uso de Ativos:</a:t>
            </a:r>
          </a:p>
          <a:p>
            <a:pPr marL="342900" indent="-342900">
              <a:buFont typeface="Arial" panose="020B0604020202020204" pitchFamily="34" charset="0"/>
              <a:buChar char="•"/>
            </a:pPr>
            <a:r>
              <a:rPr lang="pt-BR" sz="2400" dirty="0"/>
              <a:t>Comparam o preço da ação com diferentes tipos de ativos da empresa, medindo a eficiência do uso desses recursos para gerar valor.</a:t>
            </a:r>
          </a:p>
          <a:p>
            <a:pPr marL="342900" indent="-342900">
              <a:buFont typeface="Arial" panose="020B0604020202020204" pitchFamily="34" charset="0"/>
              <a:buChar char="•"/>
            </a:pPr>
            <a:r>
              <a:rPr lang="pt-BR" sz="2400" dirty="0"/>
              <a:t>Úteis para comparar empresas de setores intensivos em capital, como o setor industrial.</a:t>
            </a:r>
          </a:p>
          <a:p>
            <a:pPr marL="342900" indent="-342900">
              <a:buFont typeface="Arial" panose="020B0604020202020204" pitchFamily="34" charset="0"/>
              <a:buChar char="•"/>
            </a:pPr>
            <a:endParaRPr lang="pt-BR" sz="2400" dirty="0"/>
          </a:p>
          <a:p>
            <a:r>
              <a:rPr lang="pt-BR" sz="2400" b="1" dirty="0"/>
              <a:t>VPA (Valor Patrimonial por Ação): Quanto Vale Cada Pedaço da Empresa:</a:t>
            </a:r>
          </a:p>
          <a:p>
            <a:pPr marL="342900" indent="-342900">
              <a:buFont typeface="Arial" panose="020B0604020202020204" pitchFamily="34" charset="0"/>
              <a:buChar char="•"/>
            </a:pPr>
            <a:r>
              <a:rPr lang="pt-BR" sz="2400" dirty="0"/>
              <a:t>Representa o patrimônio líquido da empresa dividido pelo número de ações.</a:t>
            </a:r>
          </a:p>
          <a:p>
            <a:pPr marL="342900" indent="-342900">
              <a:buFont typeface="Arial" panose="020B0604020202020204" pitchFamily="34" charset="0"/>
              <a:buChar char="•"/>
            </a:pPr>
            <a:r>
              <a:rPr lang="pt-BR" sz="2400" dirty="0"/>
              <a:t>Indica quanto valem os ativos da empresa para cada acionista.</a:t>
            </a:r>
          </a:p>
          <a:p>
            <a:endParaRPr lang="pt-BR" sz="2400" dirty="0"/>
          </a:p>
          <a:p>
            <a:r>
              <a:rPr lang="pt-BR" sz="2400" b="1" dirty="0"/>
              <a:t>LPA (Lucro por Ação): O Lucro Dividido entre os Acionistas:</a:t>
            </a:r>
          </a:p>
          <a:p>
            <a:pPr marL="342900" indent="-342900">
              <a:buFont typeface="Arial" panose="020B0604020202020204" pitchFamily="34" charset="0"/>
              <a:buChar char="•"/>
            </a:pPr>
            <a:r>
              <a:rPr lang="pt-BR" sz="2400" dirty="0"/>
              <a:t>Representa o lucro líquido da empresa dividido pelo número de ações.</a:t>
            </a:r>
          </a:p>
          <a:p>
            <a:pPr marL="342900" indent="-342900">
              <a:buFont typeface="Arial" panose="020B0604020202020204" pitchFamily="34" charset="0"/>
              <a:buChar char="•"/>
            </a:pPr>
            <a:r>
              <a:rPr lang="pt-BR" sz="2400" dirty="0"/>
              <a:t>Mostra quanto de lucro cada ação gerou para o acionista.</a:t>
            </a:r>
          </a:p>
          <a:p>
            <a:endParaRPr lang="pt-BR" sz="2400" dirty="0"/>
          </a:p>
          <a:p>
            <a:r>
              <a:rPr lang="pt-BR" sz="2400" b="1" dirty="0"/>
              <a:t>Rentabilidade: Quão Eficiente é a Empresa em Gerar Lucro?</a:t>
            </a:r>
          </a:p>
          <a:p>
            <a:pPr marL="342900" indent="-342900">
              <a:buFont typeface="Arial" panose="020B0604020202020204" pitchFamily="34" charset="0"/>
              <a:buChar char="•"/>
            </a:pPr>
            <a:r>
              <a:rPr lang="pt-BR" sz="2400" dirty="0"/>
              <a:t>Margem Bruta, Margem EBIT, Margem EBITDA: Analisando a Eficiência Operacional:</a:t>
            </a:r>
          </a:p>
          <a:p>
            <a:pPr marL="342900" indent="-342900">
              <a:buFont typeface="Arial" panose="020B0604020202020204" pitchFamily="34" charset="0"/>
              <a:buChar char="•"/>
            </a:pPr>
            <a:r>
              <a:rPr lang="pt-BR" sz="2400" dirty="0"/>
              <a:t>Medem a porcentagem de cada real de receita que se transforma em lucro, em diferentes níveis da demonstração de resultados.</a:t>
            </a:r>
          </a:p>
        </p:txBody>
      </p:sp>
      <p:sp>
        <p:nvSpPr>
          <p:cNvPr id="16" name="Retângulo 15">
            <a:extLst>
              <a:ext uri="{FF2B5EF4-FFF2-40B4-BE49-F238E27FC236}">
                <a16:creationId xmlns:a16="http://schemas.microsoft.com/office/drawing/2014/main" id="{4725432E-E352-4F93-9716-AB9953F72C1C}"/>
              </a:ext>
            </a:extLst>
          </p:cNvPr>
          <p:cNvSpPr/>
          <p:nvPr/>
        </p:nvSpPr>
        <p:spPr>
          <a:xfrm>
            <a:off x="0" y="12227224"/>
            <a:ext cx="9601200" cy="574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0728CCB3-300C-4146-A7AE-93642348DBF4}"/>
              </a:ext>
            </a:extLst>
          </p:cNvPr>
          <p:cNvSpPr txBox="1"/>
          <p:nvPr/>
        </p:nvSpPr>
        <p:spPr>
          <a:xfrm>
            <a:off x="8697501" y="12160469"/>
            <a:ext cx="743297" cy="707886"/>
          </a:xfrm>
          <a:prstGeom prst="rect">
            <a:avLst/>
          </a:prstGeom>
          <a:noFill/>
        </p:spPr>
        <p:txBody>
          <a:bodyPr wrap="square" rtlCol="0">
            <a:spAutoFit/>
          </a:bodyPr>
          <a:lstStyle/>
          <a:p>
            <a:pPr algn="ctr"/>
            <a:r>
              <a:rPr lang="pt-BR" sz="4000" dirty="0">
                <a:ln>
                  <a:solidFill>
                    <a:schemeClr val="bg1"/>
                  </a:solidFill>
                </a:ln>
                <a:effectLst>
                  <a:reflection blurRad="6350" stA="55000" endA="300" endPos="45500" dir="5400000" sy="-100000" algn="bl" rotWithShape="0"/>
                </a:effectLst>
                <a:latin typeface="Impact" panose="020B0806030902050204" pitchFamily="34" charset="0"/>
              </a:rPr>
              <a:t>17</a:t>
            </a:r>
            <a:endParaRPr lang="pt-BR" sz="9600" dirty="0">
              <a:ln>
                <a:solidFill>
                  <a:schemeClr val="bg1"/>
                </a:solidFill>
              </a:ln>
              <a:effectLst>
                <a:reflection blurRad="6350" stA="55000" endA="300" endPos="45500" dir="5400000" sy="-100000" algn="bl" rotWithShape="0"/>
              </a:effectLst>
              <a:latin typeface="Impact" panose="020B0806030902050204" pitchFamily="34" charset="0"/>
            </a:endParaRPr>
          </a:p>
        </p:txBody>
      </p:sp>
      <p:cxnSp>
        <p:nvCxnSpPr>
          <p:cNvPr id="13" name="Conector reto 12">
            <a:extLst>
              <a:ext uri="{FF2B5EF4-FFF2-40B4-BE49-F238E27FC236}">
                <a16:creationId xmlns:a16="http://schemas.microsoft.com/office/drawing/2014/main" id="{660794FF-D54B-4216-B9FD-CDF3827A8FD1}"/>
              </a:ext>
            </a:extLst>
          </p:cNvPr>
          <p:cNvCxnSpPr>
            <a:cxnSpLocks/>
          </p:cNvCxnSpPr>
          <p:nvPr/>
        </p:nvCxnSpPr>
        <p:spPr>
          <a:xfrm>
            <a:off x="1042757" y="873690"/>
            <a:ext cx="0" cy="1118916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72580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0" y="0"/>
            <a:ext cx="9601200" cy="128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1" name="CaixaDeTexto 10">
            <a:extLst>
              <a:ext uri="{FF2B5EF4-FFF2-40B4-BE49-F238E27FC236}">
                <a16:creationId xmlns:a16="http://schemas.microsoft.com/office/drawing/2014/main" id="{1608D288-261D-45B5-AAA5-69BF01FADDA0}"/>
              </a:ext>
            </a:extLst>
          </p:cNvPr>
          <p:cNvSpPr txBox="1"/>
          <p:nvPr/>
        </p:nvSpPr>
        <p:spPr>
          <a:xfrm>
            <a:off x="1456777" y="873690"/>
            <a:ext cx="7010773" cy="10802957"/>
          </a:xfrm>
          <a:prstGeom prst="rect">
            <a:avLst/>
          </a:prstGeom>
          <a:noFill/>
        </p:spPr>
        <p:txBody>
          <a:bodyPr wrap="square" rtlCol="0">
            <a:spAutoFit/>
          </a:bodyPr>
          <a:lstStyle/>
          <a:p>
            <a:pPr marL="342900" indent="-342900">
              <a:buFont typeface="Arial" panose="020B0604020202020204" pitchFamily="34" charset="0"/>
              <a:buChar char="•"/>
            </a:pPr>
            <a:r>
              <a:rPr lang="pt-BR" sz="2400" dirty="0"/>
              <a:t>Permitem analisar a eficiência da empresa em controlar seus custos e gerar lucro.</a:t>
            </a:r>
          </a:p>
          <a:p>
            <a:pPr marL="342900" indent="-342900">
              <a:buFont typeface="Arial" panose="020B0604020202020204" pitchFamily="34" charset="0"/>
              <a:buChar char="•"/>
            </a:pPr>
            <a:endParaRPr lang="pt-BR" sz="2400" dirty="0"/>
          </a:p>
          <a:p>
            <a:r>
              <a:rPr lang="pt-BR" sz="2400" b="1" dirty="0"/>
              <a:t>ROE (Retorno sobre o Patrimônio Líquido): Quanto Lucro a Empresa Gera com o Investimento dos Acionistas?:</a:t>
            </a:r>
          </a:p>
          <a:p>
            <a:pPr marL="342900" indent="-342900">
              <a:buFont typeface="Arial" panose="020B0604020202020204" pitchFamily="34" charset="0"/>
              <a:buChar char="•"/>
            </a:pPr>
            <a:r>
              <a:rPr lang="pt-BR" sz="2400" dirty="0"/>
              <a:t>Mede o retorno que a empresa gera para cada R$1 investido pelos seus acionistas.</a:t>
            </a:r>
          </a:p>
          <a:p>
            <a:pPr marL="342900" indent="-342900">
              <a:buFont typeface="Arial" panose="020B0604020202020204" pitchFamily="34" charset="0"/>
              <a:buChar char="•"/>
            </a:pPr>
            <a:r>
              <a:rPr lang="pt-BR" sz="2400" dirty="0"/>
              <a:t>Um ROE alto indica que a empresa está utilizando o capital dos acionistas de forma eficiente para gerar lucro.</a:t>
            </a:r>
          </a:p>
          <a:p>
            <a:pPr marL="342900" indent="-342900">
              <a:buFont typeface="Arial" panose="020B0604020202020204" pitchFamily="34" charset="0"/>
              <a:buChar char="•"/>
            </a:pPr>
            <a:endParaRPr lang="pt-BR" sz="2400" dirty="0"/>
          </a:p>
          <a:p>
            <a:r>
              <a:rPr lang="pt-BR" sz="2400" b="1" dirty="0"/>
              <a:t>ROIC (Retorno sobre o Capital Investido): Eficiência na Alocação de Capital:</a:t>
            </a:r>
          </a:p>
          <a:p>
            <a:pPr marL="342900" indent="-342900">
              <a:buFont typeface="Arial" panose="020B0604020202020204" pitchFamily="34" charset="0"/>
              <a:buChar char="•"/>
            </a:pPr>
            <a:r>
              <a:rPr lang="pt-BR" sz="2400" dirty="0"/>
              <a:t>Mede o retorno gerado pela empresa sobre todo o capital investido, incluindo dívidas.</a:t>
            </a:r>
          </a:p>
          <a:p>
            <a:pPr marL="342900" indent="-342900">
              <a:buFont typeface="Arial" panose="020B0604020202020204" pitchFamily="34" charset="0"/>
              <a:buChar char="•"/>
            </a:pPr>
            <a:r>
              <a:rPr lang="pt-BR" sz="2400" dirty="0"/>
              <a:t>Um ROIC alto sugere que a empresa está alocando o capital de forma eficiente para gerar retornos atrativos.</a:t>
            </a:r>
          </a:p>
          <a:p>
            <a:pPr marL="342900" indent="-342900">
              <a:buFont typeface="Arial" panose="020B0604020202020204" pitchFamily="34" charset="0"/>
              <a:buChar char="•"/>
            </a:pPr>
            <a:endParaRPr lang="pt-BR" sz="2400" dirty="0"/>
          </a:p>
          <a:p>
            <a:r>
              <a:rPr lang="pt-BR" sz="2400" b="1" dirty="0"/>
              <a:t>Dividendos: Remunerando os Acionistas</a:t>
            </a:r>
          </a:p>
          <a:p>
            <a:r>
              <a:rPr lang="pt-BR" sz="2400" dirty="0" err="1">
                <a:effectLst>
                  <a:outerShdw blurRad="38100" dist="38100" dir="2700000" algn="tl">
                    <a:srgbClr val="000000">
                      <a:alpha val="43137"/>
                    </a:srgbClr>
                  </a:outerShdw>
                </a:effectLst>
                <a:latin typeface="+mj-lt"/>
              </a:rPr>
              <a:t>Dividend</a:t>
            </a:r>
            <a:r>
              <a:rPr lang="pt-BR" sz="2400" dirty="0">
                <a:effectLst>
                  <a:outerShdw blurRad="38100" dist="38100" dir="2700000" algn="tl">
                    <a:srgbClr val="000000">
                      <a:alpha val="43137"/>
                    </a:srgbClr>
                  </a:outerShdw>
                </a:effectLst>
                <a:latin typeface="+mj-lt"/>
              </a:rPr>
              <a:t> </a:t>
            </a:r>
            <a:r>
              <a:rPr lang="pt-BR" sz="2400" dirty="0" err="1">
                <a:effectLst>
                  <a:outerShdw blurRad="38100" dist="38100" dir="2700000" algn="tl">
                    <a:srgbClr val="000000">
                      <a:alpha val="43137"/>
                    </a:srgbClr>
                  </a:outerShdw>
                </a:effectLst>
                <a:latin typeface="+mj-lt"/>
              </a:rPr>
              <a:t>Yield</a:t>
            </a:r>
            <a:r>
              <a:rPr lang="pt-BR" sz="2400" dirty="0">
                <a:effectLst>
                  <a:outerShdw blurRad="38100" dist="38100" dir="2700000" algn="tl">
                    <a:srgbClr val="000000">
                      <a:alpha val="43137"/>
                    </a:srgbClr>
                  </a:outerShdw>
                </a:effectLst>
                <a:latin typeface="+mj-lt"/>
              </a:rPr>
              <a:t> (DY): A Renda Passiva das Ações:</a:t>
            </a:r>
            <a:endParaRPr lang="pt-BR" sz="2400" dirty="0">
              <a:latin typeface="+mj-lt"/>
            </a:endParaRPr>
          </a:p>
          <a:p>
            <a:pPr marL="342900" indent="-342900">
              <a:buFont typeface="Arial" panose="020B0604020202020204" pitchFamily="34" charset="0"/>
              <a:buChar char="•"/>
            </a:pPr>
            <a:r>
              <a:rPr lang="pt-BR" sz="2400" dirty="0"/>
              <a:t>Mede a porcentagem do valor da ação que é distribuída como dividendos aos acionistas.</a:t>
            </a:r>
          </a:p>
          <a:p>
            <a:pPr marL="342900" indent="-342900">
              <a:buFont typeface="Arial" panose="020B0604020202020204" pitchFamily="34" charset="0"/>
              <a:buChar char="•"/>
            </a:pPr>
            <a:r>
              <a:rPr lang="pt-BR" sz="2400" dirty="0"/>
              <a:t>Um DY alto pode ser atrativo para investidores que buscam renda passiva, mas é crucial analisar a sustentabilidade dos dividendos no longo prazo.</a:t>
            </a:r>
          </a:p>
          <a:p>
            <a:endParaRPr lang="pt-BR" sz="2400" dirty="0"/>
          </a:p>
        </p:txBody>
      </p:sp>
      <p:sp>
        <p:nvSpPr>
          <p:cNvPr id="16" name="Retângulo 15">
            <a:extLst>
              <a:ext uri="{FF2B5EF4-FFF2-40B4-BE49-F238E27FC236}">
                <a16:creationId xmlns:a16="http://schemas.microsoft.com/office/drawing/2014/main" id="{4725432E-E352-4F93-9716-AB9953F72C1C}"/>
              </a:ext>
            </a:extLst>
          </p:cNvPr>
          <p:cNvSpPr/>
          <p:nvPr/>
        </p:nvSpPr>
        <p:spPr>
          <a:xfrm>
            <a:off x="0" y="12227224"/>
            <a:ext cx="9601200" cy="574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0728CCB3-300C-4146-A7AE-93642348DBF4}"/>
              </a:ext>
            </a:extLst>
          </p:cNvPr>
          <p:cNvSpPr txBox="1"/>
          <p:nvPr/>
        </p:nvSpPr>
        <p:spPr>
          <a:xfrm>
            <a:off x="8697501" y="12160469"/>
            <a:ext cx="743297" cy="707886"/>
          </a:xfrm>
          <a:prstGeom prst="rect">
            <a:avLst/>
          </a:prstGeom>
          <a:noFill/>
        </p:spPr>
        <p:txBody>
          <a:bodyPr wrap="square" rtlCol="0">
            <a:spAutoFit/>
          </a:bodyPr>
          <a:lstStyle/>
          <a:p>
            <a:pPr algn="ctr"/>
            <a:r>
              <a:rPr lang="pt-BR" sz="4000" dirty="0">
                <a:ln>
                  <a:solidFill>
                    <a:schemeClr val="bg1"/>
                  </a:solidFill>
                </a:ln>
                <a:effectLst>
                  <a:reflection blurRad="6350" stA="55000" endA="300" endPos="45500" dir="5400000" sy="-100000" algn="bl" rotWithShape="0"/>
                </a:effectLst>
                <a:latin typeface="Impact" panose="020B0806030902050204" pitchFamily="34" charset="0"/>
              </a:rPr>
              <a:t>18</a:t>
            </a:r>
            <a:endParaRPr lang="pt-BR" sz="9600" dirty="0">
              <a:ln>
                <a:solidFill>
                  <a:schemeClr val="bg1"/>
                </a:solidFill>
              </a:ln>
              <a:effectLst>
                <a:reflection blurRad="6350" stA="55000" endA="300" endPos="45500" dir="5400000" sy="-100000" algn="bl" rotWithShape="0"/>
              </a:effectLst>
              <a:latin typeface="Impact" panose="020B0806030902050204" pitchFamily="34" charset="0"/>
            </a:endParaRPr>
          </a:p>
        </p:txBody>
      </p:sp>
      <p:cxnSp>
        <p:nvCxnSpPr>
          <p:cNvPr id="13" name="Conector reto 12">
            <a:extLst>
              <a:ext uri="{FF2B5EF4-FFF2-40B4-BE49-F238E27FC236}">
                <a16:creationId xmlns:a16="http://schemas.microsoft.com/office/drawing/2014/main" id="{660794FF-D54B-4216-B9FD-CDF3827A8FD1}"/>
              </a:ext>
            </a:extLst>
          </p:cNvPr>
          <p:cNvCxnSpPr>
            <a:cxnSpLocks/>
          </p:cNvCxnSpPr>
          <p:nvPr/>
        </p:nvCxnSpPr>
        <p:spPr>
          <a:xfrm>
            <a:off x="1042757" y="873690"/>
            <a:ext cx="0" cy="1118916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1458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0" y="0"/>
            <a:ext cx="9601200" cy="128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1" name="CaixaDeTexto 10">
            <a:extLst>
              <a:ext uri="{FF2B5EF4-FFF2-40B4-BE49-F238E27FC236}">
                <a16:creationId xmlns:a16="http://schemas.microsoft.com/office/drawing/2014/main" id="{1608D288-261D-45B5-AAA5-69BF01FADDA0}"/>
              </a:ext>
            </a:extLst>
          </p:cNvPr>
          <p:cNvSpPr txBox="1"/>
          <p:nvPr/>
        </p:nvSpPr>
        <p:spPr>
          <a:xfrm>
            <a:off x="1456777" y="873690"/>
            <a:ext cx="7010773" cy="9694962"/>
          </a:xfrm>
          <a:prstGeom prst="rect">
            <a:avLst/>
          </a:prstGeom>
          <a:noFill/>
        </p:spPr>
        <p:txBody>
          <a:bodyPr wrap="square" rtlCol="0">
            <a:spAutoFit/>
          </a:bodyPr>
          <a:lstStyle/>
          <a:p>
            <a:endParaRPr lang="pt-BR" sz="2400" dirty="0"/>
          </a:p>
          <a:p>
            <a:r>
              <a:rPr lang="pt-BR" sz="2400" b="1" dirty="0" err="1"/>
              <a:t>Payout</a:t>
            </a:r>
            <a:r>
              <a:rPr lang="pt-BR" sz="2400" b="1" dirty="0"/>
              <a:t>: Quanto do Lucro é Distribuído aos Acionistas?:</a:t>
            </a:r>
          </a:p>
          <a:p>
            <a:pPr marL="342900" indent="-342900">
              <a:buFont typeface="Arial" panose="020B0604020202020204" pitchFamily="34" charset="0"/>
              <a:buChar char="•"/>
            </a:pPr>
            <a:r>
              <a:rPr lang="pt-BR" sz="2400" dirty="0"/>
              <a:t>Mede a porcentagem do lucro líquido que é distribuída como dividendos.</a:t>
            </a:r>
          </a:p>
          <a:p>
            <a:pPr marL="342900" indent="-342900">
              <a:buFont typeface="Arial" panose="020B0604020202020204" pitchFamily="34" charset="0"/>
              <a:buChar char="•"/>
            </a:pPr>
            <a:r>
              <a:rPr lang="pt-BR" sz="2400" dirty="0"/>
              <a:t>Um </a:t>
            </a:r>
            <a:r>
              <a:rPr lang="pt-BR" sz="2400" dirty="0" err="1"/>
              <a:t>payout</a:t>
            </a:r>
            <a:r>
              <a:rPr lang="pt-BR" sz="2400" dirty="0"/>
              <a:t> alto pode indicar que a empresa está priorizando a remuneração dos acionistas, mas também pode sinalizar que a empresa está com poucas oportunidades de reinvestir seus lucros para crescer.</a:t>
            </a:r>
          </a:p>
          <a:p>
            <a:endParaRPr lang="pt-BR" sz="2400" dirty="0"/>
          </a:p>
          <a:p>
            <a:r>
              <a:rPr lang="pt-BR" sz="2400" b="1" dirty="0"/>
              <a:t>Endividamento: Analisando os Riscos da Dívida</a:t>
            </a:r>
          </a:p>
          <a:p>
            <a:r>
              <a:rPr lang="pt-BR" sz="2400" dirty="0">
                <a:effectLst>
                  <a:outerShdw blurRad="38100" dist="38100" dir="2700000" algn="tl">
                    <a:srgbClr val="000000">
                      <a:alpha val="43137"/>
                    </a:srgbClr>
                  </a:outerShdw>
                </a:effectLst>
                <a:latin typeface="+mj-lt"/>
              </a:rPr>
              <a:t>Dívida Líquida/Patrimônio, Dívida Líquida/EBITDA, Dívida Líquida/EBIT: Mensurando o Nível de Endividamento:</a:t>
            </a:r>
          </a:p>
          <a:p>
            <a:pPr marL="342900" indent="-342900">
              <a:buFont typeface="Arial" panose="020B0604020202020204" pitchFamily="34" charset="0"/>
              <a:buChar char="•"/>
            </a:pPr>
            <a:r>
              <a:rPr lang="pt-BR" sz="2400" dirty="0"/>
              <a:t>Comparam a dívida líquida da empresa com diferentes métricas, como patrimônio líquido, EBITDA e EBIT, para avaliar o nível de endividamento e a capacidade da empresa de honrar suas dívidas.</a:t>
            </a:r>
          </a:p>
          <a:p>
            <a:endParaRPr lang="pt-BR" sz="2400" dirty="0"/>
          </a:p>
          <a:p>
            <a:r>
              <a:rPr lang="pt-BR" sz="2400" b="1" dirty="0"/>
              <a:t>Dívida Bruta/Patrimônio: A Proporção da Dívida em Relação aos Ativos:</a:t>
            </a:r>
          </a:p>
          <a:p>
            <a:pPr marL="342900" indent="-342900">
              <a:buFont typeface="Arial" panose="020B0604020202020204" pitchFamily="34" charset="0"/>
              <a:buChar char="•"/>
            </a:pPr>
            <a:r>
              <a:rPr lang="pt-BR" sz="2400" dirty="0"/>
              <a:t>Mede a proporção da dívida total da empresa em relação ao seu patrimônio líquido.</a:t>
            </a:r>
          </a:p>
          <a:p>
            <a:pPr marL="342900" indent="-342900">
              <a:buFont typeface="Arial" panose="020B0604020202020204" pitchFamily="34" charset="0"/>
              <a:buChar char="•"/>
            </a:pPr>
            <a:r>
              <a:rPr lang="pt-BR" sz="2400" dirty="0"/>
              <a:t>Um indicador alto pode indicar um alto risco financeiro.</a:t>
            </a:r>
          </a:p>
        </p:txBody>
      </p:sp>
      <p:sp>
        <p:nvSpPr>
          <p:cNvPr id="16" name="Retângulo 15">
            <a:extLst>
              <a:ext uri="{FF2B5EF4-FFF2-40B4-BE49-F238E27FC236}">
                <a16:creationId xmlns:a16="http://schemas.microsoft.com/office/drawing/2014/main" id="{4725432E-E352-4F93-9716-AB9953F72C1C}"/>
              </a:ext>
            </a:extLst>
          </p:cNvPr>
          <p:cNvSpPr/>
          <p:nvPr/>
        </p:nvSpPr>
        <p:spPr>
          <a:xfrm>
            <a:off x="0" y="12227224"/>
            <a:ext cx="9601200" cy="574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0728CCB3-300C-4146-A7AE-93642348DBF4}"/>
              </a:ext>
            </a:extLst>
          </p:cNvPr>
          <p:cNvSpPr txBox="1"/>
          <p:nvPr/>
        </p:nvSpPr>
        <p:spPr>
          <a:xfrm>
            <a:off x="8697501" y="12160469"/>
            <a:ext cx="743297" cy="707886"/>
          </a:xfrm>
          <a:prstGeom prst="rect">
            <a:avLst/>
          </a:prstGeom>
          <a:noFill/>
        </p:spPr>
        <p:txBody>
          <a:bodyPr wrap="square" rtlCol="0">
            <a:spAutoFit/>
          </a:bodyPr>
          <a:lstStyle/>
          <a:p>
            <a:pPr algn="ctr"/>
            <a:r>
              <a:rPr lang="pt-BR" sz="4000" dirty="0">
                <a:ln>
                  <a:solidFill>
                    <a:schemeClr val="bg1"/>
                  </a:solidFill>
                </a:ln>
                <a:effectLst>
                  <a:reflection blurRad="6350" stA="55000" endA="300" endPos="45500" dir="5400000" sy="-100000" algn="bl" rotWithShape="0"/>
                </a:effectLst>
                <a:latin typeface="Impact" panose="020B0806030902050204" pitchFamily="34" charset="0"/>
              </a:rPr>
              <a:t>19</a:t>
            </a:r>
            <a:endParaRPr lang="pt-BR" sz="9600" dirty="0">
              <a:ln>
                <a:solidFill>
                  <a:schemeClr val="bg1"/>
                </a:solidFill>
              </a:ln>
              <a:effectLst>
                <a:reflection blurRad="6350" stA="55000" endA="300" endPos="45500" dir="5400000" sy="-100000" algn="bl" rotWithShape="0"/>
              </a:effectLst>
              <a:latin typeface="Impact" panose="020B0806030902050204" pitchFamily="34" charset="0"/>
            </a:endParaRPr>
          </a:p>
        </p:txBody>
      </p:sp>
      <p:cxnSp>
        <p:nvCxnSpPr>
          <p:cNvPr id="13" name="Conector reto 12">
            <a:extLst>
              <a:ext uri="{FF2B5EF4-FFF2-40B4-BE49-F238E27FC236}">
                <a16:creationId xmlns:a16="http://schemas.microsoft.com/office/drawing/2014/main" id="{660794FF-D54B-4216-B9FD-CDF3827A8FD1}"/>
              </a:ext>
            </a:extLst>
          </p:cNvPr>
          <p:cNvCxnSpPr>
            <a:cxnSpLocks/>
          </p:cNvCxnSpPr>
          <p:nvPr/>
        </p:nvCxnSpPr>
        <p:spPr>
          <a:xfrm>
            <a:off x="1042757" y="873690"/>
            <a:ext cx="0" cy="1118916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6723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0" y="0"/>
            <a:ext cx="9601200" cy="128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1" name="CaixaDeTexto 10">
            <a:extLst>
              <a:ext uri="{FF2B5EF4-FFF2-40B4-BE49-F238E27FC236}">
                <a16:creationId xmlns:a16="http://schemas.microsoft.com/office/drawing/2014/main" id="{1608D288-261D-45B5-AAA5-69BF01FADDA0}"/>
              </a:ext>
            </a:extLst>
          </p:cNvPr>
          <p:cNvSpPr txBox="1"/>
          <p:nvPr/>
        </p:nvSpPr>
        <p:spPr>
          <a:xfrm>
            <a:off x="1456777" y="873690"/>
            <a:ext cx="7010773" cy="11172289"/>
          </a:xfrm>
          <a:prstGeom prst="rect">
            <a:avLst/>
          </a:prstGeom>
          <a:noFill/>
        </p:spPr>
        <p:txBody>
          <a:bodyPr wrap="square" rtlCol="0">
            <a:spAutoFit/>
          </a:bodyPr>
          <a:lstStyle/>
          <a:p>
            <a:endParaRPr lang="pt-BR" sz="2400" dirty="0"/>
          </a:p>
          <a:p>
            <a:r>
              <a:rPr lang="pt-BR" sz="2400" b="1" dirty="0"/>
              <a:t>Eficiência Operacional e Liquidez</a:t>
            </a:r>
          </a:p>
          <a:p>
            <a:r>
              <a:rPr lang="pt-BR" sz="2400" dirty="0">
                <a:effectLst>
                  <a:outerShdw blurRad="38100" dist="38100" dir="2700000" algn="tl">
                    <a:srgbClr val="000000">
                      <a:alpha val="43137"/>
                    </a:srgbClr>
                  </a:outerShdw>
                </a:effectLst>
                <a:latin typeface="+mj-lt"/>
              </a:rPr>
              <a:t>Giro dos Ativos: Quanto a Empresa Vende com Seus Ativos?</a:t>
            </a:r>
          </a:p>
          <a:p>
            <a:pPr marL="342900" indent="-342900">
              <a:buFont typeface="Arial" panose="020B0604020202020204" pitchFamily="34" charset="0"/>
              <a:buChar char="•"/>
            </a:pPr>
            <a:r>
              <a:rPr lang="pt-BR" sz="2400" dirty="0"/>
              <a:t>Mede a eficiência da empresa em usar seus ativos para gerar vendas.</a:t>
            </a:r>
          </a:p>
          <a:p>
            <a:pPr marL="342900" indent="-342900">
              <a:buFont typeface="Arial" panose="020B0604020202020204" pitchFamily="34" charset="0"/>
              <a:buChar char="•"/>
            </a:pPr>
            <a:r>
              <a:rPr lang="pt-BR" sz="2400" dirty="0"/>
              <a:t>Um giro alto indica que a empresa está utilizando seus ativos de forma eficiente para gerar receita.</a:t>
            </a:r>
          </a:p>
          <a:p>
            <a:endParaRPr lang="pt-BR" sz="2400" dirty="0"/>
          </a:p>
          <a:p>
            <a:r>
              <a:rPr lang="pt-BR" sz="2400" b="1" dirty="0"/>
              <a:t>Patrimônio/Ativos: A Proporção do Patrimônio nos Ativos Totais:</a:t>
            </a:r>
          </a:p>
          <a:p>
            <a:pPr marL="342900" indent="-342900">
              <a:buFont typeface="Arial" panose="020B0604020202020204" pitchFamily="34" charset="0"/>
              <a:buChar char="•"/>
            </a:pPr>
            <a:r>
              <a:rPr lang="pt-BR" sz="2400" dirty="0"/>
              <a:t>Mede a porcentagem dos ativos da empresa que é financiada pelo patrimônio líquido, indicando o grau de alavancagem financeira.</a:t>
            </a:r>
          </a:p>
          <a:p>
            <a:endParaRPr lang="pt-BR" sz="2400" dirty="0"/>
          </a:p>
          <a:p>
            <a:r>
              <a:rPr lang="pt-BR" sz="2400" b="1" dirty="0"/>
              <a:t>Passivos/Ativos: A Proporção de Recursos de Terceiros:</a:t>
            </a:r>
          </a:p>
          <a:p>
            <a:pPr marL="342900" indent="-342900">
              <a:buFont typeface="Arial" panose="020B0604020202020204" pitchFamily="34" charset="0"/>
              <a:buChar char="•"/>
            </a:pPr>
            <a:r>
              <a:rPr lang="pt-BR" sz="2400" dirty="0"/>
              <a:t>Mede a porcentagem dos ativos da empresa que é financiada por passivos (dívidas).</a:t>
            </a:r>
          </a:p>
          <a:p>
            <a:pPr marL="342900" indent="-342900">
              <a:buFont typeface="Arial" panose="020B0604020202020204" pitchFamily="34" charset="0"/>
              <a:buChar char="•"/>
            </a:pPr>
            <a:r>
              <a:rPr lang="pt-BR" sz="2400" dirty="0"/>
              <a:t>Um indicador alto pode indicar maior risco financeiro.</a:t>
            </a:r>
          </a:p>
          <a:p>
            <a:r>
              <a:rPr lang="pt-BR" sz="2400" b="1" dirty="0"/>
              <a:t>Liquidez Corrente: A Capacidade de Honrar Compromissos de Curto Prazo:</a:t>
            </a:r>
          </a:p>
          <a:p>
            <a:pPr marL="342900" indent="-342900">
              <a:buFont typeface="Arial" panose="020B0604020202020204" pitchFamily="34" charset="0"/>
              <a:buChar char="•"/>
            </a:pPr>
            <a:r>
              <a:rPr lang="pt-BR" sz="2400" dirty="0"/>
              <a:t>Mede a capacidade da empresa de pagar suas dívidas de curto prazo com seus ativos de curto prazo.</a:t>
            </a:r>
          </a:p>
          <a:p>
            <a:pPr marL="342900" indent="-342900">
              <a:buFont typeface="Arial" panose="020B0604020202020204" pitchFamily="34" charset="0"/>
              <a:buChar char="•"/>
            </a:pPr>
            <a:r>
              <a:rPr lang="pt-BR" sz="2400" dirty="0"/>
              <a:t>Um indicador maior que 1 indica que a empresa possui recursos suficientes para cobrir seus compromissos de curto prazo.</a:t>
            </a:r>
          </a:p>
        </p:txBody>
      </p:sp>
      <p:sp>
        <p:nvSpPr>
          <p:cNvPr id="16" name="Retângulo 15">
            <a:extLst>
              <a:ext uri="{FF2B5EF4-FFF2-40B4-BE49-F238E27FC236}">
                <a16:creationId xmlns:a16="http://schemas.microsoft.com/office/drawing/2014/main" id="{4725432E-E352-4F93-9716-AB9953F72C1C}"/>
              </a:ext>
            </a:extLst>
          </p:cNvPr>
          <p:cNvSpPr/>
          <p:nvPr/>
        </p:nvSpPr>
        <p:spPr>
          <a:xfrm>
            <a:off x="0" y="12227224"/>
            <a:ext cx="9601200" cy="574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0728CCB3-300C-4146-A7AE-93642348DBF4}"/>
              </a:ext>
            </a:extLst>
          </p:cNvPr>
          <p:cNvSpPr txBox="1"/>
          <p:nvPr/>
        </p:nvSpPr>
        <p:spPr>
          <a:xfrm>
            <a:off x="8697501" y="12160469"/>
            <a:ext cx="743297" cy="707886"/>
          </a:xfrm>
          <a:prstGeom prst="rect">
            <a:avLst/>
          </a:prstGeom>
          <a:noFill/>
        </p:spPr>
        <p:txBody>
          <a:bodyPr wrap="square" rtlCol="0">
            <a:spAutoFit/>
          </a:bodyPr>
          <a:lstStyle/>
          <a:p>
            <a:pPr algn="ctr"/>
            <a:r>
              <a:rPr lang="pt-BR" sz="4000" dirty="0">
                <a:ln>
                  <a:solidFill>
                    <a:schemeClr val="bg1"/>
                  </a:solidFill>
                </a:ln>
                <a:effectLst>
                  <a:reflection blurRad="6350" stA="55000" endA="300" endPos="45500" dir="5400000" sy="-100000" algn="bl" rotWithShape="0"/>
                </a:effectLst>
                <a:latin typeface="Impact" panose="020B0806030902050204" pitchFamily="34" charset="0"/>
              </a:rPr>
              <a:t>20</a:t>
            </a:r>
            <a:endParaRPr lang="pt-BR" sz="9600" dirty="0">
              <a:ln>
                <a:solidFill>
                  <a:schemeClr val="bg1"/>
                </a:solidFill>
              </a:ln>
              <a:effectLst>
                <a:reflection blurRad="6350" stA="55000" endA="300" endPos="45500" dir="5400000" sy="-100000" algn="bl" rotWithShape="0"/>
              </a:effectLst>
              <a:latin typeface="Impact" panose="020B0806030902050204" pitchFamily="34" charset="0"/>
            </a:endParaRPr>
          </a:p>
        </p:txBody>
      </p:sp>
      <p:cxnSp>
        <p:nvCxnSpPr>
          <p:cNvPr id="13" name="Conector reto 12">
            <a:extLst>
              <a:ext uri="{FF2B5EF4-FFF2-40B4-BE49-F238E27FC236}">
                <a16:creationId xmlns:a16="http://schemas.microsoft.com/office/drawing/2014/main" id="{660794FF-D54B-4216-B9FD-CDF3827A8FD1}"/>
              </a:ext>
            </a:extLst>
          </p:cNvPr>
          <p:cNvCxnSpPr>
            <a:cxnSpLocks/>
          </p:cNvCxnSpPr>
          <p:nvPr/>
        </p:nvCxnSpPr>
        <p:spPr>
          <a:xfrm>
            <a:off x="1042757" y="873690"/>
            <a:ext cx="0" cy="1118916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52079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0" y="0"/>
            <a:ext cx="9601200" cy="128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1" name="CaixaDeTexto 10">
            <a:extLst>
              <a:ext uri="{FF2B5EF4-FFF2-40B4-BE49-F238E27FC236}">
                <a16:creationId xmlns:a16="http://schemas.microsoft.com/office/drawing/2014/main" id="{1608D288-261D-45B5-AAA5-69BF01FADDA0}"/>
              </a:ext>
            </a:extLst>
          </p:cNvPr>
          <p:cNvSpPr txBox="1"/>
          <p:nvPr/>
        </p:nvSpPr>
        <p:spPr>
          <a:xfrm>
            <a:off x="1456777" y="873690"/>
            <a:ext cx="7010773" cy="3416320"/>
          </a:xfrm>
          <a:prstGeom prst="rect">
            <a:avLst/>
          </a:prstGeom>
          <a:noFill/>
        </p:spPr>
        <p:txBody>
          <a:bodyPr wrap="square" rtlCol="0">
            <a:spAutoFit/>
          </a:bodyPr>
          <a:lstStyle/>
          <a:p>
            <a:endParaRPr lang="pt-BR" sz="2400" dirty="0"/>
          </a:p>
          <a:p>
            <a:r>
              <a:rPr lang="pt-BR" sz="2400" b="1" dirty="0"/>
              <a:t>Crescimento: Projetando o Futuro da Empresa</a:t>
            </a:r>
          </a:p>
          <a:p>
            <a:r>
              <a:rPr lang="pt-BR" sz="2400" dirty="0">
                <a:effectLst>
                  <a:outerShdw blurRad="38100" dist="38100" dir="2700000" algn="tl">
                    <a:srgbClr val="000000">
                      <a:alpha val="43137"/>
                    </a:srgbClr>
                  </a:outerShdw>
                </a:effectLst>
                <a:latin typeface="+mj-lt"/>
              </a:rPr>
              <a:t>CAGR Receitas, CAGR Lucros: Analisando o Crescimento Histórico:</a:t>
            </a:r>
          </a:p>
          <a:p>
            <a:pPr marL="342900" indent="-342900">
              <a:buFont typeface="Arial" panose="020B0604020202020204" pitchFamily="34" charset="0"/>
              <a:buChar char="•"/>
            </a:pPr>
            <a:r>
              <a:rPr lang="pt-BR" sz="2400" dirty="0"/>
              <a:t>Medem a taxa de crescimento anual composta das receitas e lucros da empresa ao longo de um determinado período.</a:t>
            </a:r>
          </a:p>
          <a:p>
            <a:pPr marL="342900" indent="-342900">
              <a:buFont typeface="Arial" panose="020B0604020202020204" pitchFamily="34" charset="0"/>
              <a:buChar char="•"/>
            </a:pPr>
            <a:r>
              <a:rPr lang="pt-BR" sz="2400" dirty="0"/>
              <a:t>Úteis para avaliar o histórico de crescimento da empresa e projetar seu potencial futuro.</a:t>
            </a:r>
          </a:p>
        </p:txBody>
      </p:sp>
      <p:sp>
        <p:nvSpPr>
          <p:cNvPr id="16" name="Retângulo 15">
            <a:extLst>
              <a:ext uri="{FF2B5EF4-FFF2-40B4-BE49-F238E27FC236}">
                <a16:creationId xmlns:a16="http://schemas.microsoft.com/office/drawing/2014/main" id="{4725432E-E352-4F93-9716-AB9953F72C1C}"/>
              </a:ext>
            </a:extLst>
          </p:cNvPr>
          <p:cNvSpPr/>
          <p:nvPr/>
        </p:nvSpPr>
        <p:spPr>
          <a:xfrm>
            <a:off x="0" y="12227224"/>
            <a:ext cx="9601200" cy="574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0728CCB3-300C-4146-A7AE-93642348DBF4}"/>
              </a:ext>
            </a:extLst>
          </p:cNvPr>
          <p:cNvSpPr txBox="1"/>
          <p:nvPr/>
        </p:nvSpPr>
        <p:spPr>
          <a:xfrm>
            <a:off x="8697501" y="12160469"/>
            <a:ext cx="743297" cy="707886"/>
          </a:xfrm>
          <a:prstGeom prst="rect">
            <a:avLst/>
          </a:prstGeom>
          <a:noFill/>
        </p:spPr>
        <p:txBody>
          <a:bodyPr wrap="square" rtlCol="0">
            <a:spAutoFit/>
          </a:bodyPr>
          <a:lstStyle/>
          <a:p>
            <a:pPr algn="ctr"/>
            <a:r>
              <a:rPr lang="pt-BR" sz="4000" dirty="0">
                <a:ln>
                  <a:solidFill>
                    <a:schemeClr val="bg1"/>
                  </a:solidFill>
                </a:ln>
                <a:effectLst>
                  <a:reflection blurRad="6350" stA="55000" endA="300" endPos="45500" dir="5400000" sy="-100000" algn="bl" rotWithShape="0"/>
                </a:effectLst>
                <a:latin typeface="Impact" panose="020B0806030902050204" pitchFamily="34" charset="0"/>
              </a:rPr>
              <a:t>21</a:t>
            </a:r>
            <a:endParaRPr lang="pt-BR" sz="9600" dirty="0">
              <a:ln>
                <a:solidFill>
                  <a:schemeClr val="bg1"/>
                </a:solidFill>
              </a:ln>
              <a:effectLst>
                <a:reflection blurRad="6350" stA="55000" endA="300" endPos="45500" dir="5400000" sy="-100000" algn="bl" rotWithShape="0"/>
              </a:effectLst>
              <a:latin typeface="Impact" panose="020B0806030902050204" pitchFamily="34" charset="0"/>
            </a:endParaRPr>
          </a:p>
        </p:txBody>
      </p:sp>
      <p:cxnSp>
        <p:nvCxnSpPr>
          <p:cNvPr id="13" name="Conector reto 12">
            <a:extLst>
              <a:ext uri="{FF2B5EF4-FFF2-40B4-BE49-F238E27FC236}">
                <a16:creationId xmlns:a16="http://schemas.microsoft.com/office/drawing/2014/main" id="{660794FF-D54B-4216-B9FD-CDF3827A8FD1}"/>
              </a:ext>
            </a:extLst>
          </p:cNvPr>
          <p:cNvCxnSpPr>
            <a:cxnSpLocks/>
          </p:cNvCxnSpPr>
          <p:nvPr/>
        </p:nvCxnSpPr>
        <p:spPr>
          <a:xfrm>
            <a:off x="1042757" y="873690"/>
            <a:ext cx="0" cy="1118916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47413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11624" y="0"/>
            <a:ext cx="9601200" cy="128016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4" name="CaixaDeTexto 3">
            <a:extLst>
              <a:ext uri="{FF2B5EF4-FFF2-40B4-BE49-F238E27FC236}">
                <a16:creationId xmlns:a16="http://schemas.microsoft.com/office/drawing/2014/main" id="{EAACBDA1-1BB5-41D6-B703-4EEE62B2E635}"/>
              </a:ext>
            </a:extLst>
          </p:cNvPr>
          <p:cNvSpPr txBox="1"/>
          <p:nvPr/>
        </p:nvSpPr>
        <p:spPr>
          <a:xfrm>
            <a:off x="2702268" y="6537744"/>
            <a:ext cx="6278005" cy="1938992"/>
          </a:xfrm>
          <a:prstGeom prst="rect">
            <a:avLst/>
          </a:prstGeom>
          <a:noFill/>
        </p:spPr>
        <p:txBody>
          <a:bodyPr wrap="square" rtlCol="0">
            <a:spAutoFit/>
          </a:bodyPr>
          <a:lstStyle/>
          <a:p>
            <a:pPr algn="ctr"/>
            <a:r>
              <a:rPr lang="pt-BR" sz="6000" dirty="0">
                <a:solidFill>
                  <a:schemeClr val="bg1"/>
                </a:solidFill>
                <a:latin typeface="Impact" panose="020B0806030902050204" pitchFamily="34" charset="0"/>
              </a:rPr>
              <a:t>Desvendando o Mundo dos </a:t>
            </a:r>
            <a:r>
              <a:rPr lang="pt-BR" sz="6000" dirty="0" err="1">
                <a:solidFill>
                  <a:schemeClr val="bg1"/>
                </a:solidFill>
                <a:latin typeface="Impact" panose="020B0806030902050204" pitchFamily="34" charset="0"/>
              </a:rPr>
              <a:t>FIIs</a:t>
            </a:r>
            <a:endParaRPr lang="pt-BR" sz="6000" dirty="0">
              <a:solidFill>
                <a:schemeClr val="bg1"/>
              </a:solidFill>
              <a:latin typeface="Impact" panose="020B0806030902050204" pitchFamily="34" charset="0"/>
            </a:endParaRPr>
          </a:p>
        </p:txBody>
      </p:sp>
      <p:sp>
        <p:nvSpPr>
          <p:cNvPr id="6" name="CaixaDeTexto 5">
            <a:extLst>
              <a:ext uri="{FF2B5EF4-FFF2-40B4-BE49-F238E27FC236}">
                <a16:creationId xmlns:a16="http://schemas.microsoft.com/office/drawing/2014/main" id="{CD7D4221-BDBE-4903-AFD1-66F52956D7CE}"/>
              </a:ext>
            </a:extLst>
          </p:cNvPr>
          <p:cNvSpPr txBox="1"/>
          <p:nvPr/>
        </p:nvSpPr>
        <p:spPr>
          <a:xfrm>
            <a:off x="3575223" y="2212880"/>
            <a:ext cx="4501263" cy="4508927"/>
          </a:xfrm>
          <a:prstGeom prst="rect">
            <a:avLst/>
          </a:prstGeom>
          <a:noFill/>
        </p:spPr>
        <p:txBody>
          <a:bodyPr wrap="square" rtlCol="0">
            <a:spAutoFit/>
          </a:bodyPr>
          <a:lstStyle/>
          <a:p>
            <a:pPr algn="ctr"/>
            <a:r>
              <a:rPr lang="pt-BR" sz="28700" dirty="0">
                <a:ln>
                  <a:solidFill>
                    <a:schemeClr val="accent4"/>
                  </a:solidFill>
                </a:ln>
                <a:noFill/>
                <a:effectLst>
                  <a:reflection blurRad="6350" stA="55000" endA="300" endPos="45500" dir="5400000" sy="-100000" algn="bl" rotWithShape="0"/>
                </a:effectLst>
                <a:latin typeface="Impact" panose="020B0806030902050204" pitchFamily="34" charset="0"/>
              </a:rPr>
              <a:t>04</a:t>
            </a:r>
            <a:endParaRPr lang="pt-BR" sz="41300" dirty="0">
              <a:ln>
                <a:solidFill>
                  <a:schemeClr val="accent4"/>
                </a:solidFill>
              </a:ln>
              <a:noFill/>
              <a:effectLst>
                <a:reflection blurRad="6350" stA="55000" endA="300" endPos="45500" dir="5400000" sy="-100000" algn="bl" rotWithShape="0"/>
              </a:effectLst>
              <a:latin typeface="Impact" panose="020B0806030902050204" pitchFamily="34" charset="0"/>
            </a:endParaRPr>
          </a:p>
        </p:txBody>
      </p:sp>
      <p:sp>
        <p:nvSpPr>
          <p:cNvPr id="8" name="Retângulo 7">
            <a:extLst>
              <a:ext uri="{FF2B5EF4-FFF2-40B4-BE49-F238E27FC236}">
                <a16:creationId xmlns:a16="http://schemas.microsoft.com/office/drawing/2014/main" id="{5750729B-3FD6-4DC7-B9AD-B9EBF0FE6555}"/>
              </a:ext>
            </a:extLst>
          </p:cNvPr>
          <p:cNvSpPr/>
          <p:nvPr/>
        </p:nvSpPr>
        <p:spPr>
          <a:xfrm>
            <a:off x="0" y="0"/>
            <a:ext cx="2702268" cy="12801600"/>
          </a:xfrm>
          <a:prstGeom prst="rect">
            <a:avLst/>
          </a:prstGeom>
          <a:blipFill dpi="0" rotWithShape="1">
            <a:blip r:embed="rId2">
              <a:alphaModFix amt="7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D3C3DF2F-A613-4C27-B285-CF5A6F2D8355}"/>
              </a:ext>
            </a:extLst>
          </p:cNvPr>
          <p:cNvPicPr>
            <a:picLocks noChangeAspect="1"/>
          </p:cNvPicPr>
          <p:nvPr/>
        </p:nvPicPr>
        <p:blipFill rotWithShape="1">
          <a:blip r:embed="rId3">
            <a:extLst>
              <a:ext uri="{28A0092B-C50C-407E-A947-70E740481C1C}">
                <a14:useLocalDpi xmlns:a14="http://schemas.microsoft.com/office/drawing/2010/main" val="0"/>
              </a:ext>
            </a:extLst>
          </a:blip>
          <a:srcRect l="27897" r="40469"/>
          <a:stretch/>
        </p:blipFill>
        <p:spPr>
          <a:xfrm>
            <a:off x="0" y="0"/>
            <a:ext cx="2702268" cy="12801600"/>
          </a:xfrm>
          <a:prstGeom prst="rect">
            <a:avLst/>
          </a:prstGeom>
        </p:spPr>
      </p:pic>
      <p:pic>
        <p:nvPicPr>
          <p:cNvPr id="7" name="Imagem 6">
            <a:extLst>
              <a:ext uri="{FF2B5EF4-FFF2-40B4-BE49-F238E27FC236}">
                <a16:creationId xmlns:a16="http://schemas.microsoft.com/office/drawing/2014/main" id="{6379D377-6916-451B-B7A1-DA716BB8FCBD}"/>
              </a:ext>
            </a:extLst>
          </p:cNvPr>
          <p:cNvPicPr>
            <a:picLocks noChangeAspect="1"/>
          </p:cNvPicPr>
          <p:nvPr/>
        </p:nvPicPr>
        <p:blipFill rotWithShape="1">
          <a:blip r:embed="rId4">
            <a:extLst>
              <a:ext uri="{28A0092B-C50C-407E-A947-70E740481C1C}">
                <a14:useLocalDpi xmlns:a14="http://schemas.microsoft.com/office/drawing/2010/main" val="0"/>
              </a:ext>
            </a:extLst>
          </a:blip>
          <a:srcRect r="68698"/>
          <a:stretch/>
        </p:blipFill>
        <p:spPr>
          <a:xfrm>
            <a:off x="0" y="0"/>
            <a:ext cx="2671436" cy="12801600"/>
          </a:xfrm>
          <a:prstGeom prst="rect">
            <a:avLst/>
          </a:prstGeom>
        </p:spPr>
      </p:pic>
      <p:sp>
        <p:nvSpPr>
          <p:cNvPr id="9" name="CaixaDeTexto 8">
            <a:extLst>
              <a:ext uri="{FF2B5EF4-FFF2-40B4-BE49-F238E27FC236}">
                <a16:creationId xmlns:a16="http://schemas.microsoft.com/office/drawing/2014/main" id="{D5A536DE-6620-4749-B8B2-9278621FB780}"/>
              </a:ext>
            </a:extLst>
          </p:cNvPr>
          <p:cNvSpPr txBox="1"/>
          <p:nvPr/>
        </p:nvSpPr>
        <p:spPr>
          <a:xfrm>
            <a:off x="3867616" y="12234512"/>
            <a:ext cx="1910270" cy="276999"/>
          </a:xfrm>
          <a:prstGeom prst="rect">
            <a:avLst/>
          </a:prstGeom>
          <a:solidFill>
            <a:srgbClr val="000000">
              <a:alpha val="50196"/>
            </a:srgbClr>
          </a:solidFill>
          <a:ln>
            <a:solidFill>
              <a:srgbClr val="000000">
                <a:alpha val="50196"/>
              </a:srgbClr>
            </a:solidFill>
          </a:ln>
        </p:spPr>
        <p:txBody>
          <a:bodyPr wrap="square" rtlCol="0">
            <a:spAutoFit/>
          </a:bodyPr>
          <a:lstStyle/>
          <a:p>
            <a:r>
              <a:rPr lang="pt-BR" sz="1200" b="1" spc="50" dirty="0">
                <a:ln w="0"/>
                <a:solidFill>
                  <a:schemeClr val="bg2"/>
                </a:solidFill>
                <a:effectLst>
                  <a:innerShdw blurRad="63500" dist="50800" dir="13500000">
                    <a:srgbClr val="000000">
                      <a:alpha val="50000"/>
                    </a:srgbClr>
                  </a:innerShdw>
                </a:effectLst>
                <a:latin typeface="Arial Black" panose="020B0A04020102020204" pitchFamily="34" charset="0"/>
              </a:rPr>
              <a:t>Guilherme Galante</a:t>
            </a:r>
          </a:p>
        </p:txBody>
      </p:sp>
    </p:spTree>
    <p:extLst>
      <p:ext uri="{BB962C8B-B14F-4D97-AF65-F5344CB8AC3E}">
        <p14:creationId xmlns:p14="http://schemas.microsoft.com/office/powerpoint/2010/main" val="3089489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B8FA7E3A-B9F0-48BC-B783-D9BAC0A4A381}"/>
              </a:ext>
            </a:extLst>
          </p:cNvPr>
          <p:cNvSpPr/>
          <p:nvPr/>
        </p:nvSpPr>
        <p:spPr>
          <a:xfrm>
            <a:off x="0" y="0"/>
            <a:ext cx="9601200" cy="1280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mc:Choice xmlns:psuz="http://schemas.microsoft.com/office/powerpoint/2016/summaryzoom" Requires="psuz">
          <p:graphicFrame>
            <p:nvGraphicFramePr>
              <p:cNvPr id="5" name="Zoom do Resumo 4">
                <a:extLst>
                  <a:ext uri="{FF2B5EF4-FFF2-40B4-BE49-F238E27FC236}">
                    <a16:creationId xmlns:a16="http://schemas.microsoft.com/office/drawing/2014/main" id="{53E65D6F-90CE-4499-AFA4-21C7E9C37D58}"/>
                  </a:ext>
                </a:extLst>
              </p:cNvPr>
              <p:cNvGraphicFramePr>
                <a:graphicFrameLocks noChangeAspect="1"/>
              </p:cNvGraphicFramePr>
              <p:nvPr>
                <p:extLst>
                  <p:ext uri="{D42A27DB-BD31-4B8C-83A1-F6EECF244321}">
                    <p14:modId xmlns:p14="http://schemas.microsoft.com/office/powerpoint/2010/main" val="989944822"/>
                  </p:ext>
                </p:extLst>
              </p:nvPr>
            </p:nvGraphicFramePr>
            <p:xfrm>
              <a:off x="0" y="1872839"/>
              <a:ext cx="9645503" cy="9460581"/>
            </p:xfrm>
            <a:graphic>
              <a:graphicData uri="http://schemas.microsoft.com/office/powerpoint/2016/summaryzoom">
                <psuz:summaryZm>
                  <psuz:summaryZmObj sectionId="{8AA04361-0797-4E12-B9FF-86A6A26F78D4}">
                    <psuz:zmPr id="{8EF69350-7F40-448F-BFBD-04025D19F3D3}" transitionDur="1000">
                      <p166:blipFill xmlns:p166="http://schemas.microsoft.com/office/powerpoint/2016/6/main">
                        <a:blip r:embed="rId2"/>
                        <a:stretch>
                          <a:fillRect/>
                        </a:stretch>
                      </p166:blipFill>
                      <p166:spPr xmlns:p166="http://schemas.microsoft.com/office/powerpoint/2016/6/main">
                        <a:xfrm>
                          <a:off x="265251" y="1764300"/>
                          <a:ext cx="2170238" cy="2893649"/>
                        </a:xfrm>
                        <a:prstGeom prst="rect">
                          <a:avLst/>
                        </a:prstGeom>
                        <a:ln w="3175">
                          <a:solidFill>
                            <a:prstClr val="ltGray"/>
                          </a:solidFill>
                        </a:ln>
                      </p166:spPr>
                    </psuz:zmPr>
                  </psuz:summaryZmObj>
                  <psuz:summaryZmObj sectionId="{BA14BCA4-F5F4-45CB-A583-F8F56558F026}">
                    <psuz:zmPr id="{74641274-5064-42C6-AC86-8A9CB683808E}" transitionDur="1000">
                      <p166:blipFill xmlns:p166="http://schemas.microsoft.com/office/powerpoint/2016/6/main">
                        <a:blip r:embed="rId3"/>
                        <a:stretch>
                          <a:fillRect/>
                        </a:stretch>
                      </p166:blipFill>
                      <p166:spPr xmlns:p166="http://schemas.microsoft.com/office/powerpoint/2016/6/main">
                        <a:xfrm>
                          <a:off x="2580172" y="1764300"/>
                          <a:ext cx="2170238" cy="2893649"/>
                        </a:xfrm>
                        <a:prstGeom prst="rect">
                          <a:avLst/>
                        </a:prstGeom>
                        <a:ln w="3175">
                          <a:solidFill>
                            <a:prstClr val="ltGray"/>
                          </a:solidFill>
                        </a:ln>
                      </p166:spPr>
                    </psuz:zmPr>
                  </psuz:summaryZmObj>
                  <psuz:summaryZmObj sectionId="{A347A536-69F8-4260-92CF-E895F3175C69}">
                    <psuz:zmPr id="{3C05138A-15CA-429E-BFE5-FAFB96B26BAE}" transitionDur="1000">
                      <p166:blipFill xmlns:p166="http://schemas.microsoft.com/office/powerpoint/2016/6/main">
                        <a:blip r:embed="rId4"/>
                        <a:stretch>
                          <a:fillRect/>
                        </a:stretch>
                      </p166:blipFill>
                      <p166:spPr xmlns:p166="http://schemas.microsoft.com/office/powerpoint/2016/6/main">
                        <a:xfrm>
                          <a:off x="4895093" y="1764300"/>
                          <a:ext cx="2170238" cy="2893649"/>
                        </a:xfrm>
                        <a:prstGeom prst="rect">
                          <a:avLst/>
                        </a:prstGeom>
                        <a:ln w="3175">
                          <a:solidFill>
                            <a:prstClr val="ltGray"/>
                          </a:solidFill>
                        </a:ln>
                      </p166:spPr>
                    </psuz:zmPr>
                  </psuz:summaryZmObj>
                  <psuz:summaryZmObj sectionId="{3243E49B-8E82-4775-A86B-D29BB58B9041}">
                    <psuz:zmPr id="{191115D9-1B63-49A9-A613-3C40C46D0010}" transitionDur="1000">
                      <p166:blipFill xmlns:p166="http://schemas.microsoft.com/office/powerpoint/2016/6/main">
                        <a:blip r:embed="rId5"/>
                        <a:stretch>
                          <a:fillRect/>
                        </a:stretch>
                      </p166:blipFill>
                      <p166:spPr xmlns:p166="http://schemas.microsoft.com/office/powerpoint/2016/6/main">
                        <a:xfrm>
                          <a:off x="7210014" y="1764300"/>
                          <a:ext cx="2170238" cy="2893649"/>
                        </a:xfrm>
                        <a:prstGeom prst="rect">
                          <a:avLst/>
                        </a:prstGeom>
                        <a:ln w="3175">
                          <a:solidFill>
                            <a:prstClr val="ltGray"/>
                          </a:solidFill>
                        </a:ln>
                      </p166:spPr>
                    </psuz:zmPr>
                  </psuz:summaryZmObj>
                  <psuz:summaryZmObj sectionId="{68A08EF4-6A1D-4C01-A0AF-8351624FAFF4}">
                    <psuz:zmPr id="{C0775FEE-A601-4DAA-84C1-1ECB8B1B180F}" transitionDur="1000">
                      <p166:blipFill xmlns:p166="http://schemas.microsoft.com/office/powerpoint/2016/6/main">
                        <a:blip r:embed="rId6"/>
                        <a:stretch>
                          <a:fillRect/>
                        </a:stretch>
                      </p166:blipFill>
                      <p166:spPr xmlns:p166="http://schemas.microsoft.com/office/powerpoint/2016/6/main">
                        <a:xfrm>
                          <a:off x="265251" y="4802632"/>
                          <a:ext cx="2170238" cy="2893649"/>
                        </a:xfrm>
                        <a:prstGeom prst="rect">
                          <a:avLst/>
                        </a:prstGeom>
                        <a:ln w="3175">
                          <a:solidFill>
                            <a:prstClr val="ltGray"/>
                          </a:solidFill>
                        </a:ln>
                      </p166:spPr>
                    </psuz:zmPr>
                  </psuz:summaryZmObj>
                  <psuz:summaryZmObj sectionId="{2037F1CB-B6FB-4B70-BC8F-48F66CC5822C}">
                    <psuz:zmPr id="{BA37CCE9-CE44-4B74-A983-8A2095675439}" transitionDur="1000">
                      <p166:blipFill xmlns:p166="http://schemas.microsoft.com/office/powerpoint/2016/6/main">
                        <a:blip r:embed="rId7"/>
                        <a:stretch>
                          <a:fillRect/>
                        </a:stretch>
                      </p166:blipFill>
                      <p166:spPr xmlns:p166="http://schemas.microsoft.com/office/powerpoint/2016/6/main">
                        <a:xfrm>
                          <a:off x="2580172" y="4802632"/>
                          <a:ext cx="2170238" cy="2893649"/>
                        </a:xfrm>
                        <a:prstGeom prst="rect">
                          <a:avLst/>
                        </a:prstGeom>
                        <a:ln w="3175">
                          <a:solidFill>
                            <a:prstClr val="ltGray"/>
                          </a:solidFill>
                        </a:ln>
                      </p166:spPr>
                    </psuz:zmPr>
                  </psuz:summaryZmObj>
                  <psuz:summaryZmObj sectionId="{A984BB1B-5C91-42D4-87D9-15D8747A586E}">
                    <psuz:zmPr id="{4B9294CB-806F-45A4-92D4-FEF278DE559F}" transitionDur="1000">
                      <p166:blipFill xmlns:p166="http://schemas.microsoft.com/office/powerpoint/2016/6/main">
                        <a:blip r:embed="rId8"/>
                        <a:stretch>
                          <a:fillRect/>
                        </a:stretch>
                      </p166:blipFill>
                      <p166:spPr xmlns:p166="http://schemas.microsoft.com/office/powerpoint/2016/6/main">
                        <a:xfrm>
                          <a:off x="4895093" y="4802632"/>
                          <a:ext cx="2170238" cy="2893649"/>
                        </a:xfrm>
                        <a:prstGeom prst="rect">
                          <a:avLst/>
                        </a:prstGeom>
                        <a:ln w="3175">
                          <a:solidFill>
                            <a:prstClr val="ltGray"/>
                          </a:solidFill>
                        </a:ln>
                      </p166:spPr>
                    </psuz:zmPr>
                  </psuz:summaryZmObj>
                  <psuz:gridLayout/>
                </psuz:summaryZm>
              </a:graphicData>
            </a:graphic>
          </p:graphicFrame>
        </mc:Choice>
        <mc:Fallback>
          <p:grpSp>
            <p:nvGrpSpPr>
              <p:cNvPr id="5" name="Zoom do Resumo 4">
                <a:extLst>
                  <a:ext uri="{FF2B5EF4-FFF2-40B4-BE49-F238E27FC236}">
                    <a16:creationId xmlns:a16="http://schemas.microsoft.com/office/drawing/2014/main" id="{53E65D6F-90CE-4499-AFA4-21C7E9C37D58}"/>
                  </a:ext>
                </a:extLst>
              </p:cNvPr>
              <p:cNvGrpSpPr>
                <a:grpSpLocks noGrp="1" noUngrp="1" noRot="1" noChangeAspect="1" noMove="1" noResize="1"/>
              </p:cNvGrpSpPr>
              <p:nvPr/>
            </p:nvGrpSpPr>
            <p:grpSpPr>
              <a:xfrm>
                <a:off x="0" y="1872839"/>
                <a:ext cx="9645503" cy="9460581"/>
                <a:chOff x="0" y="1872839"/>
                <a:chExt cx="9645503" cy="9460581"/>
              </a:xfrm>
            </p:grpSpPr>
            <p:pic>
              <p:nvPicPr>
                <p:cNvPr id="8" name="Imagem 8">
                  <a:hlinkClick r:id="rId9"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65251" y="3637139"/>
                  <a:ext cx="2170238" cy="2893649"/>
                </a:xfrm>
                <a:prstGeom prst="rect">
                  <a:avLst/>
                </a:prstGeom>
                <a:ln w="3175">
                  <a:solidFill>
                    <a:prstClr val="ltGray"/>
                  </a:solidFill>
                </a:ln>
              </p:spPr>
            </p:pic>
            <p:pic>
              <p:nvPicPr>
                <p:cNvPr id="9" name="Imagem 9">
                  <a:hlinkClick r:id="rId10"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80172" y="3637139"/>
                  <a:ext cx="2170238" cy="2893649"/>
                </a:xfrm>
                <a:prstGeom prst="rect">
                  <a:avLst/>
                </a:prstGeom>
                <a:ln w="3175">
                  <a:solidFill>
                    <a:prstClr val="ltGray"/>
                  </a:solidFill>
                </a:ln>
              </p:spPr>
            </p:pic>
            <p:pic>
              <p:nvPicPr>
                <p:cNvPr id="10" name="Imagem 10">
                  <a:hlinkClick r:id="rId11"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895093" y="3637139"/>
                  <a:ext cx="2170238" cy="2893649"/>
                </a:xfrm>
                <a:prstGeom prst="rect">
                  <a:avLst/>
                </a:prstGeom>
                <a:ln w="3175">
                  <a:solidFill>
                    <a:prstClr val="ltGray"/>
                  </a:solidFill>
                </a:ln>
              </p:spPr>
            </p:pic>
            <p:pic>
              <p:nvPicPr>
                <p:cNvPr id="11" name="Imagem 11">
                  <a:hlinkClick r:id="rId12"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7210014" y="3637139"/>
                  <a:ext cx="2170238" cy="2893649"/>
                </a:xfrm>
                <a:prstGeom prst="rect">
                  <a:avLst/>
                </a:prstGeom>
                <a:ln w="3175">
                  <a:solidFill>
                    <a:prstClr val="ltGray"/>
                  </a:solidFill>
                </a:ln>
              </p:spPr>
            </p:pic>
            <p:pic>
              <p:nvPicPr>
                <p:cNvPr id="12" name="Imagem 12">
                  <a:hlinkClick r:id="rId13"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265251" y="6675471"/>
                  <a:ext cx="2170238" cy="2893649"/>
                </a:xfrm>
                <a:prstGeom prst="rect">
                  <a:avLst/>
                </a:prstGeom>
                <a:ln w="3175">
                  <a:solidFill>
                    <a:prstClr val="ltGray"/>
                  </a:solidFill>
                </a:ln>
              </p:spPr>
            </p:pic>
            <p:pic>
              <p:nvPicPr>
                <p:cNvPr id="13" name="Imagem 13">
                  <a:hlinkClick r:id="rId14"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2580172" y="6675471"/>
                  <a:ext cx="2170238" cy="2893649"/>
                </a:xfrm>
                <a:prstGeom prst="rect">
                  <a:avLst/>
                </a:prstGeom>
                <a:ln w="3175">
                  <a:solidFill>
                    <a:prstClr val="ltGray"/>
                  </a:solidFill>
                </a:ln>
              </p:spPr>
            </p:pic>
            <p:pic>
              <p:nvPicPr>
                <p:cNvPr id="14" name="Imagem 14">
                  <a:hlinkClick r:id="rId15"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4895093" y="6675471"/>
                  <a:ext cx="2170238" cy="2893649"/>
                </a:xfrm>
                <a:prstGeom prst="rect">
                  <a:avLst/>
                </a:prstGeom>
                <a:ln w="3175">
                  <a:solidFill>
                    <a:prstClr val="ltGray"/>
                  </a:solidFill>
                </a:ln>
              </p:spPr>
            </p:pic>
          </p:grpSp>
        </mc:Fallback>
      </mc:AlternateContent>
      <p:sp>
        <p:nvSpPr>
          <p:cNvPr id="7" name="CaixaDeTexto 6">
            <a:extLst>
              <a:ext uri="{FF2B5EF4-FFF2-40B4-BE49-F238E27FC236}">
                <a16:creationId xmlns:a16="http://schemas.microsoft.com/office/drawing/2014/main" id="{1C236136-BD89-4CFB-BE1E-8B81A7908E66}"/>
              </a:ext>
            </a:extLst>
          </p:cNvPr>
          <p:cNvSpPr txBox="1"/>
          <p:nvPr/>
        </p:nvSpPr>
        <p:spPr>
          <a:xfrm>
            <a:off x="1661597" y="428588"/>
            <a:ext cx="6278005" cy="1015663"/>
          </a:xfrm>
          <a:prstGeom prst="rect">
            <a:avLst/>
          </a:prstGeom>
          <a:noFill/>
        </p:spPr>
        <p:txBody>
          <a:bodyPr wrap="square" rtlCol="0">
            <a:spAutoFit/>
          </a:bodyPr>
          <a:lstStyle/>
          <a:p>
            <a:pPr algn="ctr"/>
            <a:r>
              <a:rPr lang="pt-BR" sz="6000" dirty="0">
                <a:solidFill>
                  <a:schemeClr val="accent4"/>
                </a:solidFill>
                <a:latin typeface="Impact" panose="020B0806030902050204" pitchFamily="34" charset="0"/>
              </a:rPr>
              <a:t>Sumário</a:t>
            </a:r>
          </a:p>
        </p:txBody>
      </p:sp>
      <p:sp>
        <p:nvSpPr>
          <p:cNvPr id="15" name="CaixaDeTexto 14">
            <a:extLst>
              <a:ext uri="{FF2B5EF4-FFF2-40B4-BE49-F238E27FC236}">
                <a16:creationId xmlns:a16="http://schemas.microsoft.com/office/drawing/2014/main" id="{E018800D-904E-484F-BF66-F57AF8A3BFCE}"/>
              </a:ext>
            </a:extLst>
          </p:cNvPr>
          <p:cNvSpPr txBox="1"/>
          <p:nvPr/>
        </p:nvSpPr>
        <p:spPr>
          <a:xfrm>
            <a:off x="3867616" y="12234512"/>
            <a:ext cx="1910270" cy="276999"/>
          </a:xfrm>
          <a:prstGeom prst="rect">
            <a:avLst/>
          </a:prstGeom>
          <a:solidFill>
            <a:srgbClr val="000000">
              <a:alpha val="50196"/>
            </a:srgbClr>
          </a:solidFill>
          <a:ln>
            <a:solidFill>
              <a:srgbClr val="000000">
                <a:alpha val="50196"/>
              </a:srgbClr>
            </a:solidFill>
          </a:ln>
        </p:spPr>
        <p:txBody>
          <a:bodyPr wrap="square" rtlCol="0">
            <a:spAutoFit/>
          </a:bodyPr>
          <a:lstStyle/>
          <a:p>
            <a:r>
              <a:rPr lang="pt-BR" sz="1200" b="1" spc="50" dirty="0">
                <a:ln w="0"/>
                <a:solidFill>
                  <a:schemeClr val="bg2"/>
                </a:solidFill>
                <a:effectLst>
                  <a:innerShdw blurRad="63500" dist="50800" dir="13500000">
                    <a:srgbClr val="000000">
                      <a:alpha val="50000"/>
                    </a:srgbClr>
                  </a:innerShdw>
                </a:effectLst>
                <a:latin typeface="Arial Black" panose="020B0A04020102020204" pitchFamily="34" charset="0"/>
              </a:rPr>
              <a:t>Guilherme Galante</a:t>
            </a:r>
          </a:p>
        </p:txBody>
      </p:sp>
    </p:spTree>
    <p:extLst>
      <p:ext uri="{BB962C8B-B14F-4D97-AF65-F5344CB8AC3E}">
        <p14:creationId xmlns:p14="http://schemas.microsoft.com/office/powerpoint/2010/main" val="1111129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0" y="0"/>
            <a:ext cx="9601200" cy="128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0" name="CaixaDeTexto 9">
            <a:extLst>
              <a:ext uri="{FF2B5EF4-FFF2-40B4-BE49-F238E27FC236}">
                <a16:creationId xmlns:a16="http://schemas.microsoft.com/office/drawing/2014/main" id="{8A4DB1A6-C276-4308-930B-93D6682AD0C0}"/>
              </a:ext>
            </a:extLst>
          </p:cNvPr>
          <p:cNvSpPr txBox="1"/>
          <p:nvPr/>
        </p:nvSpPr>
        <p:spPr>
          <a:xfrm>
            <a:off x="1456777" y="873690"/>
            <a:ext cx="7620721" cy="707886"/>
          </a:xfrm>
          <a:prstGeom prst="rect">
            <a:avLst/>
          </a:prstGeom>
          <a:noFill/>
        </p:spPr>
        <p:txBody>
          <a:bodyPr wrap="square" rtlCol="0">
            <a:spAutoFit/>
          </a:bodyPr>
          <a:lstStyle/>
          <a:p>
            <a:r>
              <a:rPr lang="pt-BR" sz="4000" dirty="0">
                <a:latin typeface="Impact" panose="020B0806030902050204" pitchFamily="34" charset="0"/>
              </a:rPr>
              <a:t>Como investir em Imóveis na Bolsa</a:t>
            </a:r>
          </a:p>
        </p:txBody>
      </p:sp>
      <p:sp>
        <p:nvSpPr>
          <p:cNvPr id="11" name="CaixaDeTexto 10">
            <a:extLst>
              <a:ext uri="{FF2B5EF4-FFF2-40B4-BE49-F238E27FC236}">
                <a16:creationId xmlns:a16="http://schemas.microsoft.com/office/drawing/2014/main" id="{1608D288-261D-45B5-AAA5-69BF01FADDA0}"/>
              </a:ext>
            </a:extLst>
          </p:cNvPr>
          <p:cNvSpPr txBox="1"/>
          <p:nvPr/>
        </p:nvSpPr>
        <p:spPr>
          <a:xfrm>
            <a:off x="1456777" y="2609207"/>
            <a:ext cx="7010773" cy="8340745"/>
          </a:xfrm>
          <a:prstGeom prst="rect">
            <a:avLst/>
          </a:prstGeom>
          <a:noFill/>
        </p:spPr>
        <p:txBody>
          <a:bodyPr wrap="square" rtlCol="0">
            <a:spAutoFit/>
          </a:bodyPr>
          <a:lstStyle/>
          <a:p>
            <a:r>
              <a:rPr lang="pt-BR" sz="2400" dirty="0"/>
              <a:t>Fundos Imobiliários (</a:t>
            </a:r>
            <a:r>
              <a:rPr lang="pt-BR" sz="2400" dirty="0" err="1"/>
              <a:t>FIIs</a:t>
            </a:r>
            <a:r>
              <a:rPr lang="pt-BR" sz="2400" dirty="0"/>
              <a:t>) são como pedaços de um prédio, shopping ou galpão logístico, que você pode comprar e vender na bolsa de valores. Eles permitem que você invista em imóveis de alto valor, recebendo parte dos aluguéis como renda passiva, sem precisar lidar com as dores de cabeça de ser um proprietário tradicional.</a:t>
            </a:r>
          </a:p>
          <a:p>
            <a:endParaRPr lang="pt-BR" sz="1600" i="1" dirty="0"/>
          </a:p>
          <a:p>
            <a:r>
              <a:rPr lang="pt-BR" sz="2400" b="1" dirty="0"/>
              <a:t>Tipos de </a:t>
            </a:r>
            <a:r>
              <a:rPr lang="pt-BR" sz="2400" b="1" dirty="0" err="1"/>
              <a:t>FIIs</a:t>
            </a:r>
            <a:r>
              <a:rPr lang="pt-BR" sz="2400" b="1" dirty="0"/>
              <a:t>: Explorando o Mercado Imobiliário</a:t>
            </a:r>
          </a:p>
          <a:p>
            <a:r>
              <a:rPr lang="pt-BR" sz="2400" dirty="0"/>
              <a:t>Assim como existem diferentes tipos de imóveis, os </a:t>
            </a:r>
            <a:r>
              <a:rPr lang="pt-BR" sz="2400" dirty="0" err="1"/>
              <a:t>FIIs</a:t>
            </a:r>
            <a:r>
              <a:rPr lang="pt-BR" sz="2400" dirty="0"/>
              <a:t> se dividem em diversas categorias, cada uma com suas características, riscos e potenciais de retorno:</a:t>
            </a:r>
          </a:p>
          <a:p>
            <a:pPr marL="342900" indent="-342900">
              <a:buFont typeface="Arial" panose="020B0604020202020204" pitchFamily="34" charset="0"/>
              <a:buChar char="•"/>
            </a:pPr>
            <a:r>
              <a:rPr lang="pt-BR" sz="2400" b="1" dirty="0"/>
              <a:t>Fundos de Tijolo: </a:t>
            </a:r>
            <a:r>
              <a:rPr lang="pt-BR" sz="2400" dirty="0"/>
              <a:t>Investe diretamente em imóveis físicos, como shoppings, lajes corporativas, galpões logísticos e hospitais.</a:t>
            </a:r>
          </a:p>
          <a:p>
            <a:pPr marL="342900" indent="-342900">
              <a:buFont typeface="Arial" panose="020B0604020202020204" pitchFamily="34" charset="0"/>
              <a:buChar char="•"/>
            </a:pPr>
            <a:r>
              <a:rPr lang="pt-BR" sz="2400" b="1" dirty="0"/>
              <a:t>Vantagens</a:t>
            </a:r>
            <a:r>
              <a:rPr lang="pt-BR" sz="2400" dirty="0"/>
              <a:t>: Renda passiva proveniente dos aluguéis, potencial de valorização dos imóveis.</a:t>
            </a:r>
          </a:p>
          <a:p>
            <a:pPr marL="342900" indent="-342900">
              <a:buFont typeface="Arial" panose="020B0604020202020204" pitchFamily="34" charset="0"/>
              <a:buChar char="•"/>
            </a:pPr>
            <a:r>
              <a:rPr lang="pt-BR" sz="2400" b="1" dirty="0"/>
              <a:t>Desvantagens: </a:t>
            </a:r>
            <a:r>
              <a:rPr lang="pt-BR" sz="2400" dirty="0"/>
              <a:t>Risco de vacância (imóveis desocupados), custos com manutenção e reformas.</a:t>
            </a:r>
          </a:p>
          <a:p>
            <a:endParaRPr lang="pt-BR" sz="2400" dirty="0"/>
          </a:p>
          <a:p>
            <a:r>
              <a:rPr lang="pt-BR" sz="1600" i="1" dirty="0"/>
              <a:t>Exemplo: Um FII que investe em um shopping center. Os cotistas recebem parte dos aluguéis pagos pelas lojas e podem se beneficiar da valorização do imóvel.</a:t>
            </a:r>
          </a:p>
          <a:p>
            <a:endParaRPr lang="pt-BR" sz="1600" i="1" dirty="0"/>
          </a:p>
          <a:p>
            <a:endParaRPr lang="pt-BR" sz="1600" i="1" dirty="0"/>
          </a:p>
        </p:txBody>
      </p:sp>
      <p:sp>
        <p:nvSpPr>
          <p:cNvPr id="12" name="CaixaDeTexto 11">
            <a:extLst>
              <a:ext uri="{FF2B5EF4-FFF2-40B4-BE49-F238E27FC236}">
                <a16:creationId xmlns:a16="http://schemas.microsoft.com/office/drawing/2014/main" id="{BF481C89-4304-4C1E-8C65-0B743A7BCD74}"/>
              </a:ext>
            </a:extLst>
          </p:cNvPr>
          <p:cNvSpPr txBox="1"/>
          <p:nvPr/>
        </p:nvSpPr>
        <p:spPr>
          <a:xfrm>
            <a:off x="1456777" y="1803004"/>
            <a:ext cx="7240724" cy="584775"/>
          </a:xfrm>
          <a:prstGeom prst="rect">
            <a:avLst/>
          </a:prstGeom>
          <a:noFill/>
        </p:spPr>
        <p:txBody>
          <a:bodyPr wrap="square" rtlCol="0">
            <a:spAutoFit/>
          </a:bodyPr>
          <a:lstStyle/>
          <a:p>
            <a:r>
              <a:rPr lang="pt-BR" sz="3200" dirty="0">
                <a:effectLst>
                  <a:outerShdw blurRad="38100" dist="38100" dir="2700000" algn="tl">
                    <a:srgbClr val="000000">
                      <a:alpha val="43137"/>
                    </a:srgbClr>
                  </a:outerShdw>
                </a:effectLst>
                <a:latin typeface="+mj-lt"/>
              </a:rPr>
              <a:t>Explorando o mundo dos imóveis</a:t>
            </a:r>
          </a:p>
        </p:txBody>
      </p:sp>
      <p:sp>
        <p:nvSpPr>
          <p:cNvPr id="16" name="Retângulo 15">
            <a:extLst>
              <a:ext uri="{FF2B5EF4-FFF2-40B4-BE49-F238E27FC236}">
                <a16:creationId xmlns:a16="http://schemas.microsoft.com/office/drawing/2014/main" id="{4725432E-E352-4F93-9716-AB9953F72C1C}"/>
              </a:ext>
            </a:extLst>
          </p:cNvPr>
          <p:cNvSpPr/>
          <p:nvPr/>
        </p:nvSpPr>
        <p:spPr>
          <a:xfrm>
            <a:off x="0" y="12227224"/>
            <a:ext cx="9601200" cy="574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0728CCB3-300C-4146-A7AE-93642348DBF4}"/>
              </a:ext>
            </a:extLst>
          </p:cNvPr>
          <p:cNvSpPr txBox="1"/>
          <p:nvPr/>
        </p:nvSpPr>
        <p:spPr>
          <a:xfrm>
            <a:off x="8697501" y="12160469"/>
            <a:ext cx="743297" cy="707886"/>
          </a:xfrm>
          <a:prstGeom prst="rect">
            <a:avLst/>
          </a:prstGeom>
          <a:noFill/>
        </p:spPr>
        <p:txBody>
          <a:bodyPr wrap="square" rtlCol="0">
            <a:spAutoFit/>
          </a:bodyPr>
          <a:lstStyle/>
          <a:p>
            <a:pPr algn="ctr"/>
            <a:r>
              <a:rPr lang="pt-BR" sz="4000" dirty="0">
                <a:ln>
                  <a:solidFill>
                    <a:schemeClr val="bg1"/>
                  </a:solidFill>
                </a:ln>
                <a:effectLst>
                  <a:reflection blurRad="6350" stA="55000" endA="300" endPos="45500" dir="5400000" sy="-100000" algn="bl" rotWithShape="0"/>
                </a:effectLst>
                <a:latin typeface="Impact" panose="020B0806030902050204" pitchFamily="34" charset="0"/>
              </a:rPr>
              <a:t>23</a:t>
            </a:r>
            <a:endParaRPr lang="pt-BR" sz="9600" dirty="0">
              <a:ln>
                <a:solidFill>
                  <a:schemeClr val="bg1"/>
                </a:solidFill>
              </a:ln>
              <a:effectLst>
                <a:reflection blurRad="6350" stA="55000" endA="300" endPos="45500" dir="5400000" sy="-100000" algn="bl" rotWithShape="0"/>
              </a:effectLst>
              <a:latin typeface="Impact" panose="020B0806030902050204" pitchFamily="34" charset="0"/>
            </a:endParaRPr>
          </a:p>
        </p:txBody>
      </p:sp>
      <p:cxnSp>
        <p:nvCxnSpPr>
          <p:cNvPr id="13" name="Conector reto 12">
            <a:extLst>
              <a:ext uri="{FF2B5EF4-FFF2-40B4-BE49-F238E27FC236}">
                <a16:creationId xmlns:a16="http://schemas.microsoft.com/office/drawing/2014/main" id="{660794FF-D54B-4216-B9FD-CDF3827A8FD1}"/>
              </a:ext>
            </a:extLst>
          </p:cNvPr>
          <p:cNvCxnSpPr>
            <a:cxnSpLocks/>
          </p:cNvCxnSpPr>
          <p:nvPr/>
        </p:nvCxnSpPr>
        <p:spPr>
          <a:xfrm>
            <a:off x="1042757" y="873690"/>
            <a:ext cx="0" cy="1118916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60754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0" y="0"/>
            <a:ext cx="9601200" cy="128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1" name="CaixaDeTexto 10">
            <a:extLst>
              <a:ext uri="{FF2B5EF4-FFF2-40B4-BE49-F238E27FC236}">
                <a16:creationId xmlns:a16="http://schemas.microsoft.com/office/drawing/2014/main" id="{1608D288-261D-45B5-AAA5-69BF01FADDA0}"/>
              </a:ext>
            </a:extLst>
          </p:cNvPr>
          <p:cNvSpPr txBox="1"/>
          <p:nvPr/>
        </p:nvSpPr>
        <p:spPr>
          <a:xfrm>
            <a:off x="1456777" y="873690"/>
            <a:ext cx="7010773" cy="11418510"/>
          </a:xfrm>
          <a:prstGeom prst="rect">
            <a:avLst/>
          </a:prstGeom>
          <a:noFill/>
        </p:spPr>
        <p:txBody>
          <a:bodyPr wrap="square" rtlCol="0">
            <a:spAutoFit/>
          </a:bodyPr>
          <a:lstStyle/>
          <a:p>
            <a:r>
              <a:rPr lang="pt-BR" sz="2400" b="1" dirty="0"/>
              <a:t>Fundos de Papel: </a:t>
            </a:r>
            <a:r>
              <a:rPr lang="pt-BR" sz="2400" dirty="0"/>
              <a:t>Investem em títulos de renda fixa atrelados ao mercado imobiliário, como CRI (Certificados de Recebíveis Imobiliários) e LCI (Letras de Crédito Imobiliário).</a:t>
            </a:r>
          </a:p>
          <a:p>
            <a:pPr marL="342900" indent="-342900">
              <a:buFont typeface="Arial" panose="020B0604020202020204" pitchFamily="34" charset="0"/>
              <a:buChar char="•"/>
            </a:pPr>
            <a:r>
              <a:rPr lang="pt-BR" sz="2400" b="1" dirty="0"/>
              <a:t>Vantagens: </a:t>
            </a:r>
            <a:r>
              <a:rPr lang="pt-BR" sz="2400" dirty="0"/>
              <a:t>Menor risco de vacância, rendimentos mais previsíveis, isenção de imposto de renda para pessoa física em alguns casos (LCI).</a:t>
            </a:r>
          </a:p>
          <a:p>
            <a:pPr marL="342900" indent="-342900">
              <a:buFont typeface="Arial" panose="020B0604020202020204" pitchFamily="34" charset="0"/>
              <a:buChar char="•"/>
            </a:pPr>
            <a:r>
              <a:rPr lang="pt-BR" sz="2400" b="1" dirty="0"/>
              <a:t>Desvantagens: </a:t>
            </a:r>
            <a:r>
              <a:rPr lang="pt-BR" sz="2400" dirty="0"/>
              <a:t>Menor potencial de valorização, rendimentos atrelados à taxa de juros.</a:t>
            </a:r>
          </a:p>
          <a:p>
            <a:endParaRPr lang="pt-BR" sz="2400" dirty="0"/>
          </a:p>
          <a:p>
            <a:r>
              <a:rPr lang="pt-BR" sz="1600" i="1" dirty="0"/>
              <a:t>Exemplo: Um FII que investe em CRI de um projeto imobiliário, recebendo juros periódicos como retorno.</a:t>
            </a:r>
          </a:p>
          <a:p>
            <a:endParaRPr lang="pt-BR" sz="1600" i="1" dirty="0"/>
          </a:p>
          <a:p>
            <a:r>
              <a:rPr lang="pt-BR" sz="2400" b="1" dirty="0"/>
              <a:t>Fundos Híbridos: </a:t>
            </a:r>
            <a:r>
              <a:rPr lang="pt-BR" sz="2400" dirty="0"/>
              <a:t>Combinam investimentos em imóveis físicos e títulos de renda fixa, buscando diversificar seus rendimentos e riscos.</a:t>
            </a:r>
          </a:p>
          <a:p>
            <a:pPr marL="342900" indent="-342900">
              <a:buFont typeface="Arial" panose="020B0604020202020204" pitchFamily="34" charset="0"/>
              <a:buChar char="•"/>
            </a:pPr>
            <a:r>
              <a:rPr lang="pt-BR" sz="2400" dirty="0"/>
              <a:t>Vantagens: Equilíbrio entre renda passiva e potencial de valorização, diversificação de investimentos.</a:t>
            </a:r>
          </a:p>
          <a:p>
            <a:pPr marL="342900" indent="-342900">
              <a:buFont typeface="Arial" panose="020B0604020202020204" pitchFamily="34" charset="0"/>
              <a:buChar char="•"/>
            </a:pPr>
            <a:r>
              <a:rPr lang="pt-BR" sz="2400" dirty="0"/>
              <a:t>Desvantagens: Pode ser mais complexo de analisar, rentabilidade depende da estratégia do fundo.</a:t>
            </a:r>
          </a:p>
          <a:p>
            <a:endParaRPr lang="pt-BR" sz="2400" dirty="0"/>
          </a:p>
          <a:p>
            <a:r>
              <a:rPr lang="pt-BR" sz="1600" i="1" dirty="0"/>
              <a:t>Exemplo: Um FII que investe em um prédio comercial e em CRI de outros projetos imobiliários.</a:t>
            </a:r>
          </a:p>
          <a:p>
            <a:endParaRPr lang="pt-BR" sz="1600" i="1" dirty="0"/>
          </a:p>
          <a:p>
            <a:r>
              <a:rPr lang="pt-BR" sz="2400" b="1" dirty="0"/>
              <a:t>Fundos de Desenvolvimento: </a:t>
            </a:r>
            <a:r>
              <a:rPr lang="pt-BR" sz="2400" dirty="0"/>
              <a:t>Investem em projetos imobiliários em fase de construção, buscando retornos mais elevados com a valorização dos imóveis.</a:t>
            </a:r>
          </a:p>
          <a:p>
            <a:r>
              <a:rPr lang="pt-BR" sz="2400" b="1" dirty="0"/>
              <a:t>Vantagens: </a:t>
            </a:r>
            <a:r>
              <a:rPr lang="pt-BR" sz="2400" dirty="0"/>
              <a:t>Alto potencial de valorização, possibilidade de participar de projetos inovadores.</a:t>
            </a:r>
          </a:p>
          <a:p>
            <a:r>
              <a:rPr lang="pt-BR" sz="2400" b="1" dirty="0"/>
              <a:t>Desvantagens: </a:t>
            </a:r>
            <a:r>
              <a:rPr lang="pt-BR" sz="2400" dirty="0"/>
              <a:t>Risco elevado, prazo de maturação mais longo, menor previsibilidade de rendimentos.</a:t>
            </a:r>
          </a:p>
          <a:p>
            <a:endParaRPr lang="pt-BR" sz="1600" i="1" dirty="0"/>
          </a:p>
        </p:txBody>
      </p:sp>
      <p:sp>
        <p:nvSpPr>
          <p:cNvPr id="16" name="Retângulo 15">
            <a:extLst>
              <a:ext uri="{FF2B5EF4-FFF2-40B4-BE49-F238E27FC236}">
                <a16:creationId xmlns:a16="http://schemas.microsoft.com/office/drawing/2014/main" id="{4725432E-E352-4F93-9716-AB9953F72C1C}"/>
              </a:ext>
            </a:extLst>
          </p:cNvPr>
          <p:cNvSpPr/>
          <p:nvPr/>
        </p:nvSpPr>
        <p:spPr>
          <a:xfrm>
            <a:off x="0" y="12227224"/>
            <a:ext cx="9601200" cy="574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0728CCB3-300C-4146-A7AE-93642348DBF4}"/>
              </a:ext>
            </a:extLst>
          </p:cNvPr>
          <p:cNvSpPr txBox="1"/>
          <p:nvPr/>
        </p:nvSpPr>
        <p:spPr>
          <a:xfrm>
            <a:off x="8697501" y="12160469"/>
            <a:ext cx="743297" cy="707886"/>
          </a:xfrm>
          <a:prstGeom prst="rect">
            <a:avLst/>
          </a:prstGeom>
          <a:noFill/>
        </p:spPr>
        <p:txBody>
          <a:bodyPr wrap="square" rtlCol="0">
            <a:spAutoFit/>
          </a:bodyPr>
          <a:lstStyle/>
          <a:p>
            <a:pPr algn="ctr"/>
            <a:r>
              <a:rPr lang="pt-BR" sz="4000" dirty="0">
                <a:ln>
                  <a:solidFill>
                    <a:schemeClr val="bg1"/>
                  </a:solidFill>
                </a:ln>
                <a:effectLst>
                  <a:reflection blurRad="6350" stA="55000" endA="300" endPos="45500" dir="5400000" sy="-100000" algn="bl" rotWithShape="0"/>
                </a:effectLst>
                <a:latin typeface="Impact" panose="020B0806030902050204" pitchFamily="34" charset="0"/>
              </a:rPr>
              <a:t>24</a:t>
            </a:r>
            <a:endParaRPr lang="pt-BR" sz="9600" dirty="0">
              <a:ln>
                <a:solidFill>
                  <a:schemeClr val="bg1"/>
                </a:solidFill>
              </a:ln>
              <a:effectLst>
                <a:reflection blurRad="6350" stA="55000" endA="300" endPos="45500" dir="5400000" sy="-100000" algn="bl" rotWithShape="0"/>
              </a:effectLst>
              <a:latin typeface="Impact" panose="020B0806030902050204" pitchFamily="34" charset="0"/>
            </a:endParaRPr>
          </a:p>
        </p:txBody>
      </p:sp>
      <p:cxnSp>
        <p:nvCxnSpPr>
          <p:cNvPr id="13" name="Conector reto 12">
            <a:extLst>
              <a:ext uri="{FF2B5EF4-FFF2-40B4-BE49-F238E27FC236}">
                <a16:creationId xmlns:a16="http://schemas.microsoft.com/office/drawing/2014/main" id="{660794FF-D54B-4216-B9FD-CDF3827A8FD1}"/>
              </a:ext>
            </a:extLst>
          </p:cNvPr>
          <p:cNvCxnSpPr>
            <a:cxnSpLocks/>
          </p:cNvCxnSpPr>
          <p:nvPr/>
        </p:nvCxnSpPr>
        <p:spPr>
          <a:xfrm>
            <a:off x="1042757" y="873690"/>
            <a:ext cx="0" cy="1118916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13389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0" y="0"/>
            <a:ext cx="9601200" cy="128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1" name="CaixaDeTexto 10">
            <a:extLst>
              <a:ext uri="{FF2B5EF4-FFF2-40B4-BE49-F238E27FC236}">
                <a16:creationId xmlns:a16="http://schemas.microsoft.com/office/drawing/2014/main" id="{1608D288-261D-45B5-AAA5-69BF01FADDA0}"/>
              </a:ext>
            </a:extLst>
          </p:cNvPr>
          <p:cNvSpPr txBox="1"/>
          <p:nvPr/>
        </p:nvSpPr>
        <p:spPr>
          <a:xfrm>
            <a:off x="1456777" y="873690"/>
            <a:ext cx="7010773" cy="10679847"/>
          </a:xfrm>
          <a:prstGeom prst="rect">
            <a:avLst/>
          </a:prstGeom>
          <a:noFill/>
        </p:spPr>
        <p:txBody>
          <a:bodyPr wrap="square" rtlCol="0">
            <a:spAutoFit/>
          </a:bodyPr>
          <a:lstStyle/>
          <a:p>
            <a:r>
              <a:rPr lang="pt-BR" sz="1600" i="1" dirty="0"/>
              <a:t>Exemplo: Um FII que investe na construção de um condomínio residencial. Os cotistas podem se beneficiar da valorização dos apartamentos após a conclusão do projeto.</a:t>
            </a:r>
          </a:p>
          <a:p>
            <a:endParaRPr lang="pt-BR" sz="1600" i="1" dirty="0"/>
          </a:p>
          <a:p>
            <a:r>
              <a:rPr lang="pt-BR" sz="2400" b="1" dirty="0"/>
              <a:t>Principais Diferenças entre os </a:t>
            </a:r>
            <a:r>
              <a:rPr lang="pt-BR" sz="2400" b="1" dirty="0" err="1"/>
              <a:t>FIIs</a:t>
            </a:r>
            <a:r>
              <a:rPr lang="pt-BR" sz="2400" b="1" dirty="0"/>
              <a:t>: Encontrando o Investimento Ideal</a:t>
            </a:r>
          </a:p>
          <a:p>
            <a:pPr marL="342900" indent="-342900">
              <a:buFont typeface="Arial" panose="020B0604020202020204" pitchFamily="34" charset="0"/>
              <a:buChar char="•"/>
            </a:pPr>
            <a:r>
              <a:rPr lang="pt-BR" sz="2400" b="1" dirty="0"/>
              <a:t>Risco: </a:t>
            </a:r>
            <a:r>
              <a:rPr lang="pt-BR" sz="2400" dirty="0"/>
              <a:t>Fundos de tijolo geralmente apresentam maior risco de vacância, enquanto fundos de papel tendem a ser mais estáveis. Fundos de desenvolvimento são os mais arriscados, mas com maior potencial de retorno.</a:t>
            </a:r>
          </a:p>
          <a:p>
            <a:pPr marL="342900" indent="-342900">
              <a:buFont typeface="Arial" panose="020B0604020202020204" pitchFamily="34" charset="0"/>
              <a:buChar char="•"/>
            </a:pPr>
            <a:r>
              <a:rPr lang="pt-BR" sz="2400" b="1" dirty="0"/>
              <a:t>Rentabilidade: </a:t>
            </a:r>
            <a:r>
              <a:rPr lang="pt-BR" sz="2400" dirty="0"/>
              <a:t>Fundos de tijolo oferecem potencial de valorização dos imóveis, enquanto fundos de papel geralmente geram rendimentos mais previsíveis. Fundos híbridos e de desenvolvimento podem oferecer retornos mais elevados, mas com maior risco.</a:t>
            </a:r>
          </a:p>
          <a:p>
            <a:pPr marL="342900" indent="-342900">
              <a:buFont typeface="Arial" panose="020B0604020202020204" pitchFamily="34" charset="0"/>
              <a:buChar char="•"/>
            </a:pPr>
            <a:r>
              <a:rPr lang="pt-BR" sz="2400" b="1" dirty="0"/>
              <a:t>Liquidez: </a:t>
            </a:r>
            <a:r>
              <a:rPr lang="pt-BR" sz="2400" dirty="0"/>
              <a:t>A facilidade de comprar e vender cotas varia entre os fundos. Fundos de tijolo podem ter menor liquidez, enquanto fundos de papel tendem a ser mais líquidos.</a:t>
            </a:r>
          </a:p>
          <a:p>
            <a:pPr marL="342900" indent="-342900">
              <a:buFont typeface="Arial" panose="020B0604020202020204" pitchFamily="34" charset="0"/>
              <a:buChar char="•"/>
            </a:pPr>
            <a:endParaRPr lang="pt-BR" sz="2400" i="1" dirty="0"/>
          </a:p>
          <a:p>
            <a:r>
              <a:rPr lang="pt-BR" sz="2400" b="1" dirty="0"/>
              <a:t>Vantagens de Investir em </a:t>
            </a:r>
            <a:r>
              <a:rPr lang="pt-BR" sz="2400" b="1" dirty="0" err="1"/>
              <a:t>FIIs</a:t>
            </a:r>
            <a:r>
              <a:rPr lang="pt-BR" sz="2400" b="1" dirty="0"/>
              <a:t>: Construindo um Portfólio Imobiliário Diversificado</a:t>
            </a:r>
          </a:p>
          <a:p>
            <a:endParaRPr lang="pt-BR" sz="2400" b="1" dirty="0"/>
          </a:p>
          <a:p>
            <a:pPr marL="342900" indent="-342900">
              <a:buFont typeface="Arial" panose="020B0604020202020204" pitchFamily="34" charset="0"/>
              <a:buChar char="•"/>
            </a:pPr>
            <a:r>
              <a:rPr lang="pt-BR" sz="2400" dirty="0"/>
              <a:t>Acessibilidade: Investir em </a:t>
            </a:r>
            <a:r>
              <a:rPr lang="pt-BR" sz="2400" dirty="0" err="1"/>
              <a:t>FIIs</a:t>
            </a:r>
            <a:r>
              <a:rPr lang="pt-BR" sz="2400" dirty="0"/>
              <a:t> exige um investimento inicial menor do que comprar um imóvel físico.</a:t>
            </a:r>
          </a:p>
          <a:p>
            <a:pPr marL="342900" indent="-342900">
              <a:buFont typeface="Arial" panose="020B0604020202020204" pitchFamily="34" charset="0"/>
              <a:buChar char="•"/>
            </a:pPr>
            <a:r>
              <a:rPr lang="pt-BR" sz="2400" dirty="0"/>
              <a:t>Gestão Profissional: Fundos são gerenciados por profissionais experientes no mercado imobiliário.</a:t>
            </a:r>
          </a:p>
        </p:txBody>
      </p:sp>
      <p:sp>
        <p:nvSpPr>
          <p:cNvPr id="16" name="Retângulo 15">
            <a:extLst>
              <a:ext uri="{FF2B5EF4-FFF2-40B4-BE49-F238E27FC236}">
                <a16:creationId xmlns:a16="http://schemas.microsoft.com/office/drawing/2014/main" id="{4725432E-E352-4F93-9716-AB9953F72C1C}"/>
              </a:ext>
            </a:extLst>
          </p:cNvPr>
          <p:cNvSpPr/>
          <p:nvPr/>
        </p:nvSpPr>
        <p:spPr>
          <a:xfrm>
            <a:off x="0" y="12227224"/>
            <a:ext cx="9601200" cy="574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0728CCB3-300C-4146-A7AE-93642348DBF4}"/>
              </a:ext>
            </a:extLst>
          </p:cNvPr>
          <p:cNvSpPr txBox="1"/>
          <p:nvPr/>
        </p:nvSpPr>
        <p:spPr>
          <a:xfrm>
            <a:off x="8697501" y="12160469"/>
            <a:ext cx="743297" cy="707886"/>
          </a:xfrm>
          <a:prstGeom prst="rect">
            <a:avLst/>
          </a:prstGeom>
          <a:noFill/>
        </p:spPr>
        <p:txBody>
          <a:bodyPr wrap="square" rtlCol="0">
            <a:spAutoFit/>
          </a:bodyPr>
          <a:lstStyle/>
          <a:p>
            <a:pPr algn="ctr"/>
            <a:r>
              <a:rPr lang="pt-BR" sz="4000" dirty="0">
                <a:ln>
                  <a:solidFill>
                    <a:schemeClr val="bg1"/>
                  </a:solidFill>
                </a:ln>
                <a:effectLst>
                  <a:reflection blurRad="6350" stA="55000" endA="300" endPos="45500" dir="5400000" sy="-100000" algn="bl" rotWithShape="0"/>
                </a:effectLst>
                <a:latin typeface="Impact" panose="020B0806030902050204" pitchFamily="34" charset="0"/>
              </a:rPr>
              <a:t>25</a:t>
            </a:r>
            <a:endParaRPr lang="pt-BR" sz="9600" dirty="0">
              <a:ln>
                <a:solidFill>
                  <a:schemeClr val="bg1"/>
                </a:solidFill>
              </a:ln>
              <a:effectLst>
                <a:reflection blurRad="6350" stA="55000" endA="300" endPos="45500" dir="5400000" sy="-100000" algn="bl" rotWithShape="0"/>
              </a:effectLst>
              <a:latin typeface="Impact" panose="020B0806030902050204" pitchFamily="34" charset="0"/>
            </a:endParaRPr>
          </a:p>
        </p:txBody>
      </p:sp>
      <p:cxnSp>
        <p:nvCxnSpPr>
          <p:cNvPr id="13" name="Conector reto 12">
            <a:extLst>
              <a:ext uri="{FF2B5EF4-FFF2-40B4-BE49-F238E27FC236}">
                <a16:creationId xmlns:a16="http://schemas.microsoft.com/office/drawing/2014/main" id="{660794FF-D54B-4216-B9FD-CDF3827A8FD1}"/>
              </a:ext>
            </a:extLst>
          </p:cNvPr>
          <p:cNvCxnSpPr>
            <a:cxnSpLocks/>
          </p:cNvCxnSpPr>
          <p:nvPr/>
        </p:nvCxnSpPr>
        <p:spPr>
          <a:xfrm>
            <a:off x="1042757" y="873690"/>
            <a:ext cx="0" cy="1118916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3386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0" y="0"/>
            <a:ext cx="9601200" cy="128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1" name="CaixaDeTexto 10">
            <a:extLst>
              <a:ext uri="{FF2B5EF4-FFF2-40B4-BE49-F238E27FC236}">
                <a16:creationId xmlns:a16="http://schemas.microsoft.com/office/drawing/2014/main" id="{1608D288-261D-45B5-AAA5-69BF01FADDA0}"/>
              </a:ext>
            </a:extLst>
          </p:cNvPr>
          <p:cNvSpPr txBox="1"/>
          <p:nvPr/>
        </p:nvSpPr>
        <p:spPr>
          <a:xfrm>
            <a:off x="1456777" y="873690"/>
            <a:ext cx="7010773" cy="8217634"/>
          </a:xfrm>
          <a:prstGeom prst="rect">
            <a:avLst/>
          </a:prstGeom>
          <a:noFill/>
        </p:spPr>
        <p:txBody>
          <a:bodyPr wrap="square" rtlCol="0">
            <a:spAutoFit/>
          </a:bodyPr>
          <a:lstStyle/>
          <a:p>
            <a:pPr marL="342900" indent="-342900">
              <a:buFont typeface="Arial" panose="020B0604020202020204" pitchFamily="34" charset="0"/>
              <a:buChar char="•"/>
            </a:pPr>
            <a:r>
              <a:rPr lang="pt-BR" sz="2400" b="1" dirty="0"/>
              <a:t>Renda Passiva: </a:t>
            </a:r>
            <a:r>
              <a:rPr lang="pt-BR" sz="2400" dirty="0"/>
              <a:t>Receba aluguéis mensalmente, sem se preocupar com inquilinos, reformas ou manutenções.</a:t>
            </a:r>
          </a:p>
          <a:p>
            <a:pPr marL="342900" indent="-342900">
              <a:buFont typeface="Arial" panose="020B0604020202020204" pitchFamily="34" charset="0"/>
              <a:buChar char="•"/>
            </a:pPr>
            <a:r>
              <a:rPr lang="pt-BR" sz="2400" b="1" dirty="0"/>
              <a:t>Diversificação: </a:t>
            </a:r>
            <a:r>
              <a:rPr lang="pt-BR" sz="2400" dirty="0"/>
              <a:t>Diversifique seus investimentos em diferentes tipos de imóveis, setores e regiões.</a:t>
            </a:r>
          </a:p>
          <a:p>
            <a:pPr marL="342900" indent="-342900">
              <a:buFont typeface="Arial" panose="020B0604020202020204" pitchFamily="34" charset="0"/>
              <a:buChar char="•"/>
            </a:pPr>
            <a:r>
              <a:rPr lang="pt-BR" sz="2400" b="1" dirty="0"/>
              <a:t>Liquidez: </a:t>
            </a:r>
            <a:r>
              <a:rPr lang="pt-BR" sz="2400" dirty="0"/>
              <a:t>Cotas de </a:t>
            </a:r>
            <a:r>
              <a:rPr lang="pt-BR" sz="2400" dirty="0" err="1"/>
              <a:t>FIIs</a:t>
            </a:r>
            <a:r>
              <a:rPr lang="pt-BR" sz="2400" dirty="0"/>
              <a:t> podem ser negociadas na bolsa, proporcionando maior liquidez em comparação a imóveis físicos.</a:t>
            </a:r>
          </a:p>
          <a:p>
            <a:pPr marL="342900" indent="-342900">
              <a:buFont typeface="Arial" panose="020B0604020202020204" pitchFamily="34" charset="0"/>
              <a:buChar char="•"/>
            </a:pPr>
            <a:endParaRPr lang="pt-BR" sz="2400" dirty="0"/>
          </a:p>
          <a:p>
            <a:r>
              <a:rPr lang="pt-BR" sz="2400" b="1" dirty="0"/>
              <a:t>Desvantagens de Investir em </a:t>
            </a:r>
            <a:r>
              <a:rPr lang="pt-BR" sz="2400" b="1" dirty="0" err="1"/>
              <a:t>FIIs</a:t>
            </a:r>
            <a:r>
              <a:rPr lang="pt-BR" sz="2400" b="1" dirty="0"/>
              <a:t>: Conhecendo os Riscos</a:t>
            </a:r>
          </a:p>
          <a:p>
            <a:pPr marL="342900" indent="-342900">
              <a:buFont typeface="Arial" panose="020B0604020202020204" pitchFamily="34" charset="0"/>
              <a:buChar char="•"/>
            </a:pPr>
            <a:r>
              <a:rPr lang="pt-BR" sz="2400" b="1" dirty="0"/>
              <a:t>Risco de Mercado: </a:t>
            </a:r>
            <a:r>
              <a:rPr lang="pt-BR" sz="2400" dirty="0"/>
              <a:t>O valor das cotas de </a:t>
            </a:r>
            <a:r>
              <a:rPr lang="pt-BR" sz="2400" dirty="0" err="1"/>
              <a:t>FIIs</a:t>
            </a:r>
            <a:r>
              <a:rPr lang="pt-BR" sz="2400" dirty="0"/>
              <a:t> pode oscilar de acordo com as condições do mercado imobiliário e da economia.</a:t>
            </a:r>
          </a:p>
          <a:p>
            <a:pPr marL="342900" indent="-342900">
              <a:buFont typeface="Arial" panose="020B0604020202020204" pitchFamily="34" charset="0"/>
              <a:buChar char="•"/>
            </a:pPr>
            <a:r>
              <a:rPr lang="pt-BR" sz="2400" b="1" dirty="0"/>
              <a:t>Risco de Vacância: </a:t>
            </a:r>
            <a:r>
              <a:rPr lang="pt-BR" sz="2400" dirty="0"/>
              <a:t>Fundos de tijolo podem sofrer com a desocupação de imóveis, impactando seus rendimentos.</a:t>
            </a:r>
          </a:p>
          <a:p>
            <a:pPr marL="342900" indent="-342900">
              <a:buFont typeface="Arial" panose="020B0604020202020204" pitchFamily="34" charset="0"/>
              <a:buChar char="•"/>
            </a:pPr>
            <a:r>
              <a:rPr lang="pt-BR" sz="2400" b="1" dirty="0"/>
              <a:t>Taxas de Administração: </a:t>
            </a:r>
            <a:r>
              <a:rPr lang="pt-BR" sz="2400" dirty="0"/>
              <a:t>Fundos cobram taxas de administração que podem impactar a rentabilidade líquida do investimento.</a:t>
            </a:r>
          </a:p>
          <a:p>
            <a:pPr marL="342900" indent="-342900">
              <a:buFont typeface="Arial" panose="020B0604020202020204" pitchFamily="34" charset="0"/>
              <a:buChar char="•"/>
            </a:pPr>
            <a:endParaRPr lang="pt-BR" sz="2400" dirty="0"/>
          </a:p>
          <a:p>
            <a:endParaRPr lang="pt-BR" sz="2400" dirty="0"/>
          </a:p>
        </p:txBody>
      </p:sp>
      <p:sp>
        <p:nvSpPr>
          <p:cNvPr id="16" name="Retângulo 15">
            <a:extLst>
              <a:ext uri="{FF2B5EF4-FFF2-40B4-BE49-F238E27FC236}">
                <a16:creationId xmlns:a16="http://schemas.microsoft.com/office/drawing/2014/main" id="{4725432E-E352-4F93-9716-AB9953F72C1C}"/>
              </a:ext>
            </a:extLst>
          </p:cNvPr>
          <p:cNvSpPr/>
          <p:nvPr/>
        </p:nvSpPr>
        <p:spPr>
          <a:xfrm>
            <a:off x="0" y="12227224"/>
            <a:ext cx="9601200" cy="574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0728CCB3-300C-4146-A7AE-93642348DBF4}"/>
              </a:ext>
            </a:extLst>
          </p:cNvPr>
          <p:cNvSpPr txBox="1"/>
          <p:nvPr/>
        </p:nvSpPr>
        <p:spPr>
          <a:xfrm>
            <a:off x="8697501" y="12160469"/>
            <a:ext cx="743297" cy="707886"/>
          </a:xfrm>
          <a:prstGeom prst="rect">
            <a:avLst/>
          </a:prstGeom>
          <a:noFill/>
        </p:spPr>
        <p:txBody>
          <a:bodyPr wrap="square" rtlCol="0">
            <a:spAutoFit/>
          </a:bodyPr>
          <a:lstStyle/>
          <a:p>
            <a:pPr algn="ctr"/>
            <a:r>
              <a:rPr lang="pt-BR" sz="4000" dirty="0">
                <a:ln>
                  <a:solidFill>
                    <a:schemeClr val="bg1"/>
                  </a:solidFill>
                </a:ln>
                <a:effectLst>
                  <a:reflection blurRad="6350" stA="55000" endA="300" endPos="45500" dir="5400000" sy="-100000" algn="bl" rotWithShape="0"/>
                </a:effectLst>
                <a:latin typeface="Impact" panose="020B0806030902050204" pitchFamily="34" charset="0"/>
              </a:rPr>
              <a:t>26</a:t>
            </a:r>
            <a:endParaRPr lang="pt-BR" sz="9600" dirty="0">
              <a:ln>
                <a:solidFill>
                  <a:schemeClr val="bg1"/>
                </a:solidFill>
              </a:ln>
              <a:effectLst>
                <a:reflection blurRad="6350" stA="55000" endA="300" endPos="45500" dir="5400000" sy="-100000" algn="bl" rotWithShape="0"/>
              </a:effectLst>
              <a:latin typeface="Impact" panose="020B0806030902050204" pitchFamily="34" charset="0"/>
            </a:endParaRPr>
          </a:p>
        </p:txBody>
      </p:sp>
      <p:cxnSp>
        <p:nvCxnSpPr>
          <p:cNvPr id="13" name="Conector reto 12">
            <a:extLst>
              <a:ext uri="{FF2B5EF4-FFF2-40B4-BE49-F238E27FC236}">
                <a16:creationId xmlns:a16="http://schemas.microsoft.com/office/drawing/2014/main" id="{660794FF-D54B-4216-B9FD-CDF3827A8FD1}"/>
              </a:ext>
            </a:extLst>
          </p:cNvPr>
          <p:cNvCxnSpPr>
            <a:cxnSpLocks/>
          </p:cNvCxnSpPr>
          <p:nvPr/>
        </p:nvCxnSpPr>
        <p:spPr>
          <a:xfrm>
            <a:off x="1042757" y="873690"/>
            <a:ext cx="0" cy="1118916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6251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11624" y="0"/>
            <a:ext cx="9601200" cy="128016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4" name="CaixaDeTexto 3">
            <a:extLst>
              <a:ext uri="{FF2B5EF4-FFF2-40B4-BE49-F238E27FC236}">
                <a16:creationId xmlns:a16="http://schemas.microsoft.com/office/drawing/2014/main" id="{EAACBDA1-1BB5-41D6-B703-4EEE62B2E635}"/>
              </a:ext>
            </a:extLst>
          </p:cNvPr>
          <p:cNvSpPr txBox="1"/>
          <p:nvPr/>
        </p:nvSpPr>
        <p:spPr>
          <a:xfrm>
            <a:off x="2702268" y="6537744"/>
            <a:ext cx="6278005" cy="2862322"/>
          </a:xfrm>
          <a:prstGeom prst="rect">
            <a:avLst/>
          </a:prstGeom>
          <a:noFill/>
        </p:spPr>
        <p:txBody>
          <a:bodyPr wrap="square" rtlCol="0">
            <a:spAutoFit/>
          </a:bodyPr>
          <a:lstStyle/>
          <a:p>
            <a:pPr algn="ctr"/>
            <a:r>
              <a:rPr lang="pt-BR" sz="6000" dirty="0">
                <a:solidFill>
                  <a:schemeClr val="bg1"/>
                </a:solidFill>
                <a:latin typeface="Impact" panose="020B0806030902050204" pitchFamily="34" charset="0"/>
              </a:rPr>
              <a:t>Desvendando as Estratégias de investimento</a:t>
            </a:r>
          </a:p>
        </p:txBody>
      </p:sp>
      <p:sp>
        <p:nvSpPr>
          <p:cNvPr id="6" name="CaixaDeTexto 5">
            <a:extLst>
              <a:ext uri="{FF2B5EF4-FFF2-40B4-BE49-F238E27FC236}">
                <a16:creationId xmlns:a16="http://schemas.microsoft.com/office/drawing/2014/main" id="{CD7D4221-BDBE-4903-AFD1-66F52956D7CE}"/>
              </a:ext>
            </a:extLst>
          </p:cNvPr>
          <p:cNvSpPr txBox="1"/>
          <p:nvPr/>
        </p:nvSpPr>
        <p:spPr>
          <a:xfrm>
            <a:off x="3575223" y="2212880"/>
            <a:ext cx="4501263" cy="4508927"/>
          </a:xfrm>
          <a:prstGeom prst="rect">
            <a:avLst/>
          </a:prstGeom>
          <a:noFill/>
        </p:spPr>
        <p:txBody>
          <a:bodyPr wrap="square" rtlCol="0">
            <a:spAutoFit/>
          </a:bodyPr>
          <a:lstStyle/>
          <a:p>
            <a:pPr algn="ctr"/>
            <a:r>
              <a:rPr lang="pt-BR" sz="28700" dirty="0">
                <a:ln>
                  <a:solidFill>
                    <a:schemeClr val="accent4"/>
                  </a:solidFill>
                </a:ln>
                <a:noFill/>
                <a:effectLst>
                  <a:reflection blurRad="6350" stA="55000" endA="300" endPos="45500" dir="5400000" sy="-100000" algn="bl" rotWithShape="0"/>
                </a:effectLst>
                <a:latin typeface="Impact" panose="020B0806030902050204" pitchFamily="34" charset="0"/>
              </a:rPr>
              <a:t>05</a:t>
            </a:r>
            <a:endParaRPr lang="pt-BR" sz="41300" dirty="0">
              <a:ln>
                <a:solidFill>
                  <a:schemeClr val="accent4"/>
                </a:solidFill>
              </a:ln>
              <a:noFill/>
              <a:effectLst>
                <a:reflection blurRad="6350" stA="55000" endA="300" endPos="45500" dir="5400000" sy="-100000" algn="bl" rotWithShape="0"/>
              </a:effectLst>
              <a:latin typeface="Impact" panose="020B0806030902050204" pitchFamily="34" charset="0"/>
            </a:endParaRPr>
          </a:p>
        </p:txBody>
      </p:sp>
      <p:sp>
        <p:nvSpPr>
          <p:cNvPr id="8" name="Retângulo 7">
            <a:extLst>
              <a:ext uri="{FF2B5EF4-FFF2-40B4-BE49-F238E27FC236}">
                <a16:creationId xmlns:a16="http://schemas.microsoft.com/office/drawing/2014/main" id="{5750729B-3FD6-4DC7-B9AD-B9EBF0FE6555}"/>
              </a:ext>
            </a:extLst>
          </p:cNvPr>
          <p:cNvSpPr/>
          <p:nvPr/>
        </p:nvSpPr>
        <p:spPr>
          <a:xfrm>
            <a:off x="0" y="0"/>
            <a:ext cx="2702268" cy="12801600"/>
          </a:xfrm>
          <a:prstGeom prst="rect">
            <a:avLst/>
          </a:prstGeom>
          <a:blipFill dpi="0" rotWithShape="1">
            <a:blip r:embed="rId2">
              <a:alphaModFix amt="7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D3C3DF2F-A613-4C27-B285-CF5A6F2D8355}"/>
              </a:ext>
            </a:extLst>
          </p:cNvPr>
          <p:cNvPicPr>
            <a:picLocks noChangeAspect="1"/>
          </p:cNvPicPr>
          <p:nvPr/>
        </p:nvPicPr>
        <p:blipFill rotWithShape="1">
          <a:blip r:embed="rId3">
            <a:extLst>
              <a:ext uri="{28A0092B-C50C-407E-A947-70E740481C1C}">
                <a14:useLocalDpi xmlns:a14="http://schemas.microsoft.com/office/drawing/2010/main" val="0"/>
              </a:ext>
            </a:extLst>
          </a:blip>
          <a:srcRect l="27897" r="40469"/>
          <a:stretch/>
        </p:blipFill>
        <p:spPr>
          <a:xfrm>
            <a:off x="0" y="0"/>
            <a:ext cx="2702268" cy="12801600"/>
          </a:xfrm>
          <a:prstGeom prst="rect">
            <a:avLst/>
          </a:prstGeom>
        </p:spPr>
      </p:pic>
      <p:pic>
        <p:nvPicPr>
          <p:cNvPr id="7" name="Imagem 6">
            <a:extLst>
              <a:ext uri="{FF2B5EF4-FFF2-40B4-BE49-F238E27FC236}">
                <a16:creationId xmlns:a16="http://schemas.microsoft.com/office/drawing/2014/main" id="{6379D377-6916-451B-B7A1-DA716BB8FCBD}"/>
              </a:ext>
            </a:extLst>
          </p:cNvPr>
          <p:cNvPicPr>
            <a:picLocks noChangeAspect="1"/>
          </p:cNvPicPr>
          <p:nvPr/>
        </p:nvPicPr>
        <p:blipFill rotWithShape="1">
          <a:blip r:embed="rId4">
            <a:extLst>
              <a:ext uri="{28A0092B-C50C-407E-A947-70E740481C1C}">
                <a14:useLocalDpi xmlns:a14="http://schemas.microsoft.com/office/drawing/2010/main" val="0"/>
              </a:ext>
            </a:extLst>
          </a:blip>
          <a:srcRect r="68698"/>
          <a:stretch/>
        </p:blipFill>
        <p:spPr>
          <a:xfrm>
            <a:off x="0" y="0"/>
            <a:ext cx="2671436" cy="12801600"/>
          </a:xfrm>
          <a:prstGeom prst="rect">
            <a:avLst/>
          </a:prstGeom>
        </p:spPr>
      </p:pic>
      <p:pic>
        <p:nvPicPr>
          <p:cNvPr id="9" name="Imagem 8">
            <a:extLst>
              <a:ext uri="{FF2B5EF4-FFF2-40B4-BE49-F238E27FC236}">
                <a16:creationId xmlns:a16="http://schemas.microsoft.com/office/drawing/2014/main" id="{5566DBCB-E42D-455E-9FCB-C2D34DB47160}"/>
              </a:ext>
            </a:extLst>
          </p:cNvPr>
          <p:cNvPicPr>
            <a:picLocks noChangeAspect="1"/>
          </p:cNvPicPr>
          <p:nvPr/>
        </p:nvPicPr>
        <p:blipFill rotWithShape="1">
          <a:blip r:embed="rId5">
            <a:extLst>
              <a:ext uri="{28A0092B-C50C-407E-A947-70E740481C1C}">
                <a14:useLocalDpi xmlns:a14="http://schemas.microsoft.com/office/drawing/2010/main" val="0"/>
              </a:ext>
            </a:extLst>
          </a:blip>
          <a:srcRect r="68698"/>
          <a:stretch/>
        </p:blipFill>
        <p:spPr>
          <a:xfrm>
            <a:off x="0" y="0"/>
            <a:ext cx="2713892" cy="12801600"/>
          </a:xfrm>
          <a:prstGeom prst="rect">
            <a:avLst/>
          </a:prstGeom>
        </p:spPr>
      </p:pic>
      <p:sp>
        <p:nvSpPr>
          <p:cNvPr id="11" name="CaixaDeTexto 10">
            <a:extLst>
              <a:ext uri="{FF2B5EF4-FFF2-40B4-BE49-F238E27FC236}">
                <a16:creationId xmlns:a16="http://schemas.microsoft.com/office/drawing/2014/main" id="{6CFDCC2D-19E9-4FBC-B3C0-B93A60EDD77F}"/>
              </a:ext>
            </a:extLst>
          </p:cNvPr>
          <p:cNvSpPr txBox="1"/>
          <p:nvPr/>
        </p:nvSpPr>
        <p:spPr>
          <a:xfrm>
            <a:off x="3867616" y="12234512"/>
            <a:ext cx="1910270" cy="276999"/>
          </a:xfrm>
          <a:prstGeom prst="rect">
            <a:avLst/>
          </a:prstGeom>
          <a:solidFill>
            <a:srgbClr val="000000">
              <a:alpha val="50196"/>
            </a:srgbClr>
          </a:solidFill>
          <a:ln>
            <a:solidFill>
              <a:srgbClr val="000000">
                <a:alpha val="50196"/>
              </a:srgbClr>
            </a:solidFill>
          </a:ln>
        </p:spPr>
        <p:txBody>
          <a:bodyPr wrap="square" rtlCol="0">
            <a:spAutoFit/>
          </a:bodyPr>
          <a:lstStyle/>
          <a:p>
            <a:r>
              <a:rPr lang="pt-BR" sz="1200" b="1" spc="50" dirty="0">
                <a:ln w="0"/>
                <a:solidFill>
                  <a:schemeClr val="bg2"/>
                </a:solidFill>
                <a:effectLst>
                  <a:innerShdw blurRad="63500" dist="50800" dir="13500000">
                    <a:srgbClr val="000000">
                      <a:alpha val="50000"/>
                    </a:srgbClr>
                  </a:innerShdw>
                </a:effectLst>
                <a:latin typeface="Arial Black" panose="020B0A04020102020204" pitchFamily="34" charset="0"/>
              </a:rPr>
              <a:t>Guilherme Galante</a:t>
            </a:r>
          </a:p>
        </p:txBody>
      </p:sp>
    </p:spTree>
    <p:extLst>
      <p:ext uri="{BB962C8B-B14F-4D97-AF65-F5344CB8AC3E}">
        <p14:creationId xmlns:p14="http://schemas.microsoft.com/office/powerpoint/2010/main" val="2676415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0" y="0"/>
            <a:ext cx="9601200" cy="128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0" name="CaixaDeTexto 9">
            <a:extLst>
              <a:ext uri="{FF2B5EF4-FFF2-40B4-BE49-F238E27FC236}">
                <a16:creationId xmlns:a16="http://schemas.microsoft.com/office/drawing/2014/main" id="{8A4DB1A6-C276-4308-930B-93D6682AD0C0}"/>
              </a:ext>
            </a:extLst>
          </p:cNvPr>
          <p:cNvSpPr txBox="1"/>
          <p:nvPr/>
        </p:nvSpPr>
        <p:spPr>
          <a:xfrm>
            <a:off x="1456777" y="873690"/>
            <a:ext cx="7404587" cy="1323439"/>
          </a:xfrm>
          <a:prstGeom prst="rect">
            <a:avLst/>
          </a:prstGeom>
          <a:noFill/>
        </p:spPr>
        <p:txBody>
          <a:bodyPr wrap="square" rtlCol="0">
            <a:spAutoFit/>
          </a:bodyPr>
          <a:lstStyle/>
          <a:p>
            <a:r>
              <a:rPr lang="pt-BR" sz="4000" dirty="0">
                <a:latin typeface="Impact" panose="020B0806030902050204" pitchFamily="34" charset="0"/>
              </a:rPr>
              <a:t>Um Mergulho Profundo nos Método de investimentos</a:t>
            </a:r>
          </a:p>
        </p:txBody>
      </p:sp>
      <p:sp>
        <p:nvSpPr>
          <p:cNvPr id="11" name="CaixaDeTexto 10">
            <a:extLst>
              <a:ext uri="{FF2B5EF4-FFF2-40B4-BE49-F238E27FC236}">
                <a16:creationId xmlns:a16="http://schemas.microsoft.com/office/drawing/2014/main" id="{1608D288-261D-45B5-AAA5-69BF01FADDA0}"/>
              </a:ext>
            </a:extLst>
          </p:cNvPr>
          <p:cNvSpPr txBox="1"/>
          <p:nvPr/>
        </p:nvSpPr>
        <p:spPr>
          <a:xfrm>
            <a:off x="1456777" y="2823881"/>
            <a:ext cx="7010773" cy="9694962"/>
          </a:xfrm>
          <a:prstGeom prst="rect">
            <a:avLst/>
          </a:prstGeom>
          <a:noFill/>
        </p:spPr>
        <p:txBody>
          <a:bodyPr wrap="square" rtlCol="0">
            <a:spAutoFit/>
          </a:bodyPr>
          <a:lstStyle/>
          <a:p>
            <a:r>
              <a:rPr lang="pt-BR" sz="2400" dirty="0"/>
              <a:t>Assim como um arquiteto elabora plantas detalhadas para a construção de um edifício, as estratégias de investimento fornecem um guia estruturado para alcançar seus objetivos financeiros. Cada estratégia é um conjunto de princípios e métodos cuidadosamente elaborados para gerar retornos consistentes e alinhar seus investimentos com seu perfil de risco.</a:t>
            </a:r>
          </a:p>
          <a:p>
            <a:endParaRPr lang="pt-BR" sz="2400" i="1" dirty="0"/>
          </a:p>
          <a:p>
            <a:r>
              <a:rPr lang="pt-BR" sz="2400" b="1" dirty="0" err="1"/>
              <a:t>Buy</a:t>
            </a:r>
            <a:r>
              <a:rPr lang="pt-BR" sz="2400" b="1" dirty="0"/>
              <a:t> </a:t>
            </a:r>
            <a:r>
              <a:rPr lang="pt-BR" sz="2400" b="1" dirty="0" err="1"/>
              <a:t>and</a:t>
            </a:r>
            <a:r>
              <a:rPr lang="pt-BR" sz="2400" b="1" dirty="0"/>
              <a:t> </a:t>
            </a:r>
            <a:r>
              <a:rPr lang="pt-BR" sz="2400" b="1" dirty="0" err="1"/>
              <a:t>Hold</a:t>
            </a:r>
            <a:r>
              <a:rPr lang="pt-BR" sz="2400" b="1" dirty="0"/>
              <a:t>: A Fortaleza da Paciência</a:t>
            </a:r>
          </a:p>
          <a:p>
            <a:r>
              <a:rPr lang="pt-BR" sz="2400" dirty="0"/>
              <a:t>Imagine um fazendeiro semeando suas terras. Ele não espera colher os frutos no dia seguinte. Da mesma forma, o </a:t>
            </a:r>
            <a:r>
              <a:rPr lang="pt-BR" sz="2400" dirty="0" err="1"/>
              <a:t>Buy</a:t>
            </a:r>
            <a:r>
              <a:rPr lang="pt-BR" sz="2400" dirty="0"/>
              <a:t> </a:t>
            </a:r>
            <a:r>
              <a:rPr lang="pt-BR" sz="2400" dirty="0" err="1"/>
              <a:t>and</a:t>
            </a:r>
            <a:r>
              <a:rPr lang="pt-BR" sz="2400" dirty="0"/>
              <a:t> </a:t>
            </a:r>
            <a:r>
              <a:rPr lang="pt-BR" sz="2400" dirty="0" err="1"/>
              <a:t>Hold</a:t>
            </a:r>
            <a:r>
              <a:rPr lang="pt-BR" sz="2400" dirty="0"/>
              <a:t> exige paciência e uma visão de longo prazo.</a:t>
            </a:r>
          </a:p>
          <a:p>
            <a:endParaRPr lang="pt-BR" sz="2400" dirty="0"/>
          </a:p>
          <a:p>
            <a:r>
              <a:rPr lang="pt-BR" sz="2400" b="1" dirty="0"/>
              <a:t>Princípio: </a:t>
            </a:r>
            <a:r>
              <a:rPr lang="pt-BR" sz="2400" dirty="0"/>
              <a:t>Acreditar no poder do tempo e dos juros compostos. Investir em empresas sólidas, com foco em mantê-las por anos, ignorando as flutuações do mercado.</a:t>
            </a:r>
          </a:p>
          <a:p>
            <a:endParaRPr lang="pt-BR" sz="2400" dirty="0"/>
          </a:p>
          <a:p>
            <a:r>
              <a:rPr lang="pt-BR" sz="2400" b="1" dirty="0"/>
              <a:t>Método: </a:t>
            </a:r>
          </a:p>
          <a:p>
            <a:pPr marL="342900" indent="-342900">
              <a:buFont typeface="Arial" panose="020B0604020202020204" pitchFamily="34" charset="0"/>
              <a:buChar char="•"/>
            </a:pPr>
            <a:r>
              <a:rPr lang="pt-BR" sz="2400" dirty="0"/>
              <a:t>Seleção Rigorosa: Escolha empresas com histórico de lucros consistentes, boa governança corporativa e potencial de crescimento a longo prazo.</a:t>
            </a:r>
          </a:p>
          <a:p>
            <a:endParaRPr lang="pt-BR" sz="2400" dirty="0"/>
          </a:p>
          <a:p>
            <a:endParaRPr lang="pt-BR" sz="1600" i="1" dirty="0"/>
          </a:p>
          <a:p>
            <a:endParaRPr lang="pt-BR" sz="1600" i="1" dirty="0"/>
          </a:p>
          <a:p>
            <a:endParaRPr lang="pt-BR" sz="1600" i="1" dirty="0"/>
          </a:p>
        </p:txBody>
      </p:sp>
      <p:sp>
        <p:nvSpPr>
          <p:cNvPr id="12" name="CaixaDeTexto 11">
            <a:extLst>
              <a:ext uri="{FF2B5EF4-FFF2-40B4-BE49-F238E27FC236}">
                <a16:creationId xmlns:a16="http://schemas.microsoft.com/office/drawing/2014/main" id="{BF481C89-4304-4C1E-8C65-0B743A7BCD74}"/>
              </a:ext>
            </a:extLst>
          </p:cNvPr>
          <p:cNvSpPr txBox="1"/>
          <p:nvPr/>
        </p:nvSpPr>
        <p:spPr>
          <a:xfrm>
            <a:off x="1456777" y="2156922"/>
            <a:ext cx="7240724" cy="584775"/>
          </a:xfrm>
          <a:prstGeom prst="rect">
            <a:avLst/>
          </a:prstGeom>
          <a:noFill/>
        </p:spPr>
        <p:txBody>
          <a:bodyPr wrap="square" rtlCol="0">
            <a:spAutoFit/>
          </a:bodyPr>
          <a:lstStyle/>
          <a:p>
            <a:r>
              <a:rPr lang="pt-BR" sz="3200" dirty="0">
                <a:effectLst>
                  <a:outerShdw blurRad="38100" dist="38100" dir="2700000" algn="tl">
                    <a:srgbClr val="000000">
                      <a:alpha val="43137"/>
                    </a:srgbClr>
                  </a:outerShdw>
                </a:effectLst>
                <a:latin typeface="+mj-lt"/>
              </a:rPr>
              <a:t>Desvendando investimentos financeiros</a:t>
            </a:r>
          </a:p>
        </p:txBody>
      </p:sp>
      <p:sp>
        <p:nvSpPr>
          <p:cNvPr id="16" name="Retângulo 15">
            <a:extLst>
              <a:ext uri="{FF2B5EF4-FFF2-40B4-BE49-F238E27FC236}">
                <a16:creationId xmlns:a16="http://schemas.microsoft.com/office/drawing/2014/main" id="{4725432E-E352-4F93-9716-AB9953F72C1C}"/>
              </a:ext>
            </a:extLst>
          </p:cNvPr>
          <p:cNvSpPr/>
          <p:nvPr/>
        </p:nvSpPr>
        <p:spPr>
          <a:xfrm>
            <a:off x="0" y="12227224"/>
            <a:ext cx="9601200" cy="574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0728CCB3-300C-4146-A7AE-93642348DBF4}"/>
              </a:ext>
            </a:extLst>
          </p:cNvPr>
          <p:cNvSpPr txBox="1"/>
          <p:nvPr/>
        </p:nvSpPr>
        <p:spPr>
          <a:xfrm>
            <a:off x="8697501" y="12160469"/>
            <a:ext cx="743297" cy="707886"/>
          </a:xfrm>
          <a:prstGeom prst="rect">
            <a:avLst/>
          </a:prstGeom>
          <a:noFill/>
        </p:spPr>
        <p:txBody>
          <a:bodyPr wrap="square" rtlCol="0">
            <a:spAutoFit/>
          </a:bodyPr>
          <a:lstStyle/>
          <a:p>
            <a:pPr algn="ctr"/>
            <a:r>
              <a:rPr lang="pt-BR" sz="4000" dirty="0">
                <a:ln>
                  <a:solidFill>
                    <a:schemeClr val="bg1"/>
                  </a:solidFill>
                </a:ln>
                <a:effectLst>
                  <a:reflection blurRad="6350" stA="55000" endA="300" endPos="45500" dir="5400000" sy="-100000" algn="bl" rotWithShape="0"/>
                </a:effectLst>
                <a:latin typeface="Impact" panose="020B0806030902050204" pitchFamily="34" charset="0"/>
              </a:rPr>
              <a:t>28</a:t>
            </a:r>
            <a:endParaRPr lang="pt-BR" sz="9600" dirty="0">
              <a:ln>
                <a:solidFill>
                  <a:schemeClr val="bg1"/>
                </a:solidFill>
              </a:ln>
              <a:effectLst>
                <a:reflection blurRad="6350" stA="55000" endA="300" endPos="45500" dir="5400000" sy="-100000" algn="bl" rotWithShape="0"/>
              </a:effectLst>
              <a:latin typeface="Impact" panose="020B0806030902050204" pitchFamily="34" charset="0"/>
            </a:endParaRPr>
          </a:p>
        </p:txBody>
      </p:sp>
      <p:cxnSp>
        <p:nvCxnSpPr>
          <p:cNvPr id="13" name="Conector reto 12">
            <a:extLst>
              <a:ext uri="{FF2B5EF4-FFF2-40B4-BE49-F238E27FC236}">
                <a16:creationId xmlns:a16="http://schemas.microsoft.com/office/drawing/2014/main" id="{660794FF-D54B-4216-B9FD-CDF3827A8FD1}"/>
              </a:ext>
            </a:extLst>
          </p:cNvPr>
          <p:cNvCxnSpPr>
            <a:cxnSpLocks/>
          </p:cNvCxnSpPr>
          <p:nvPr/>
        </p:nvCxnSpPr>
        <p:spPr>
          <a:xfrm>
            <a:off x="1042757" y="873690"/>
            <a:ext cx="0" cy="1118916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21286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0" y="0"/>
            <a:ext cx="9601200" cy="128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1" name="CaixaDeTexto 10">
            <a:extLst>
              <a:ext uri="{FF2B5EF4-FFF2-40B4-BE49-F238E27FC236}">
                <a16:creationId xmlns:a16="http://schemas.microsoft.com/office/drawing/2014/main" id="{1608D288-261D-45B5-AAA5-69BF01FADDA0}"/>
              </a:ext>
            </a:extLst>
          </p:cNvPr>
          <p:cNvSpPr txBox="1"/>
          <p:nvPr/>
        </p:nvSpPr>
        <p:spPr>
          <a:xfrm>
            <a:off x="1456777" y="873690"/>
            <a:ext cx="7010773" cy="10802957"/>
          </a:xfrm>
          <a:prstGeom prst="rect">
            <a:avLst/>
          </a:prstGeom>
          <a:noFill/>
        </p:spPr>
        <p:txBody>
          <a:bodyPr wrap="square" rtlCol="0">
            <a:spAutoFit/>
          </a:bodyPr>
          <a:lstStyle/>
          <a:p>
            <a:pPr marL="342900" indent="-342900">
              <a:buFont typeface="Arial" panose="020B0604020202020204" pitchFamily="34" charset="0"/>
              <a:buChar char="•"/>
            </a:pPr>
            <a:r>
              <a:rPr lang="pt-BR" sz="2400" dirty="0"/>
              <a:t>Compra e Manutenção: Adquira as ações e mantenha-as por anos, resistindo à tentação de vender durante quedas do mercado.</a:t>
            </a:r>
          </a:p>
          <a:p>
            <a:pPr marL="342900" indent="-342900">
              <a:buFont typeface="Arial" panose="020B0604020202020204" pitchFamily="34" charset="0"/>
              <a:buChar char="•"/>
            </a:pPr>
            <a:r>
              <a:rPr lang="pt-BR" sz="2400" dirty="0"/>
              <a:t>Reinvestimento de Dividendos: Utilize os dividendos recebidos para comprar mais ações, potencializando os retornos através dos juros compostos.</a:t>
            </a:r>
          </a:p>
          <a:p>
            <a:pPr marL="342900" indent="-342900">
              <a:buFont typeface="Arial" panose="020B0604020202020204" pitchFamily="34" charset="0"/>
              <a:buChar char="•"/>
            </a:pPr>
            <a:endParaRPr lang="pt-BR" sz="2400" dirty="0"/>
          </a:p>
          <a:p>
            <a:r>
              <a:rPr lang="pt-BR" sz="1600" i="1" dirty="0"/>
              <a:t>Exemplo: Comprar ações de uma empresa de bens de consumo com um histórico de décadas de pagamento de dividendos crescentes e mantê-las por 20 anos, reinvestindo os dividendos</a:t>
            </a:r>
          </a:p>
          <a:p>
            <a:endParaRPr lang="pt-BR" sz="2400" dirty="0"/>
          </a:p>
          <a:p>
            <a:r>
              <a:rPr lang="pt-BR" sz="2400" b="1" dirty="0"/>
              <a:t>Vantagens:</a:t>
            </a:r>
          </a:p>
          <a:p>
            <a:pPr marL="342900" indent="-342900">
              <a:buFont typeface="Arial" panose="020B0604020202020204" pitchFamily="34" charset="0"/>
              <a:buChar char="•"/>
            </a:pPr>
            <a:r>
              <a:rPr lang="pt-BR" sz="2400" dirty="0"/>
              <a:t>Simplicidade e Baixo Custo: Menos transações, menos taxas e menos tempo gasto acompanhando o mercado.</a:t>
            </a:r>
          </a:p>
          <a:p>
            <a:pPr marL="342900" indent="-342900">
              <a:buFont typeface="Arial" panose="020B0604020202020204" pitchFamily="34" charset="0"/>
              <a:buChar char="•"/>
            </a:pPr>
            <a:r>
              <a:rPr lang="pt-BR" sz="2400" dirty="0"/>
              <a:t>Poder dos Juros Compostos: Retornos se multiplicam ao longo do tempo, criando um efeito bola de neve.</a:t>
            </a:r>
          </a:p>
          <a:p>
            <a:pPr marL="342900" indent="-342900">
              <a:buFont typeface="Arial" panose="020B0604020202020204" pitchFamily="34" charset="0"/>
              <a:buChar char="•"/>
            </a:pPr>
            <a:r>
              <a:rPr lang="pt-BR" sz="2400" dirty="0"/>
              <a:t>Resiliência à Volatilidade: Menor impacto de oscilações de curto prazo do mercado, proporcionando maior tranquilidade.</a:t>
            </a:r>
          </a:p>
          <a:p>
            <a:endParaRPr lang="pt-BR" sz="2400" dirty="0"/>
          </a:p>
          <a:p>
            <a:r>
              <a:rPr lang="pt-BR" sz="2400" b="1" dirty="0"/>
              <a:t>Desvantagens:</a:t>
            </a:r>
          </a:p>
          <a:p>
            <a:pPr marL="342900" indent="-342900">
              <a:buFont typeface="Arial" panose="020B0604020202020204" pitchFamily="34" charset="0"/>
              <a:buChar char="•"/>
            </a:pPr>
            <a:r>
              <a:rPr lang="pt-BR" sz="2400" dirty="0"/>
              <a:t>Exige Paciência: Pode levar anos para ver resultados significativos.</a:t>
            </a:r>
          </a:p>
          <a:p>
            <a:pPr marL="342900" indent="-342900">
              <a:buFont typeface="Arial" panose="020B0604020202020204" pitchFamily="34" charset="0"/>
              <a:buChar char="•"/>
            </a:pPr>
            <a:r>
              <a:rPr lang="pt-BR" sz="2400" dirty="0"/>
              <a:t>Oportunidades Perdidas: Pode perder ganhos com investimentos de curto prazo ou empresas com crescimento explosivo.</a:t>
            </a:r>
          </a:p>
          <a:p>
            <a:endParaRPr lang="pt-BR" sz="1600" i="1" dirty="0"/>
          </a:p>
          <a:p>
            <a:endParaRPr lang="pt-BR" sz="1600" i="1" dirty="0"/>
          </a:p>
          <a:p>
            <a:endParaRPr lang="pt-BR" sz="1600" i="1" dirty="0"/>
          </a:p>
        </p:txBody>
      </p:sp>
      <p:sp>
        <p:nvSpPr>
          <p:cNvPr id="16" name="Retângulo 15">
            <a:extLst>
              <a:ext uri="{FF2B5EF4-FFF2-40B4-BE49-F238E27FC236}">
                <a16:creationId xmlns:a16="http://schemas.microsoft.com/office/drawing/2014/main" id="{4725432E-E352-4F93-9716-AB9953F72C1C}"/>
              </a:ext>
            </a:extLst>
          </p:cNvPr>
          <p:cNvSpPr/>
          <p:nvPr/>
        </p:nvSpPr>
        <p:spPr>
          <a:xfrm>
            <a:off x="0" y="12227224"/>
            <a:ext cx="9601200" cy="574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0728CCB3-300C-4146-A7AE-93642348DBF4}"/>
              </a:ext>
            </a:extLst>
          </p:cNvPr>
          <p:cNvSpPr txBox="1"/>
          <p:nvPr/>
        </p:nvSpPr>
        <p:spPr>
          <a:xfrm>
            <a:off x="8697501" y="12160469"/>
            <a:ext cx="743297" cy="707886"/>
          </a:xfrm>
          <a:prstGeom prst="rect">
            <a:avLst/>
          </a:prstGeom>
          <a:noFill/>
        </p:spPr>
        <p:txBody>
          <a:bodyPr wrap="square" rtlCol="0">
            <a:spAutoFit/>
          </a:bodyPr>
          <a:lstStyle/>
          <a:p>
            <a:pPr algn="ctr"/>
            <a:r>
              <a:rPr lang="pt-BR" sz="4000" dirty="0">
                <a:ln>
                  <a:solidFill>
                    <a:schemeClr val="bg1"/>
                  </a:solidFill>
                </a:ln>
                <a:effectLst>
                  <a:reflection blurRad="6350" stA="55000" endA="300" endPos="45500" dir="5400000" sy="-100000" algn="bl" rotWithShape="0"/>
                </a:effectLst>
                <a:latin typeface="Impact" panose="020B0806030902050204" pitchFamily="34" charset="0"/>
              </a:rPr>
              <a:t>29</a:t>
            </a:r>
            <a:endParaRPr lang="pt-BR" sz="9600" dirty="0">
              <a:ln>
                <a:solidFill>
                  <a:schemeClr val="bg1"/>
                </a:solidFill>
              </a:ln>
              <a:effectLst>
                <a:reflection blurRad="6350" stA="55000" endA="300" endPos="45500" dir="5400000" sy="-100000" algn="bl" rotWithShape="0"/>
              </a:effectLst>
              <a:latin typeface="Impact" panose="020B0806030902050204" pitchFamily="34" charset="0"/>
            </a:endParaRPr>
          </a:p>
        </p:txBody>
      </p:sp>
      <p:cxnSp>
        <p:nvCxnSpPr>
          <p:cNvPr id="13" name="Conector reto 12">
            <a:extLst>
              <a:ext uri="{FF2B5EF4-FFF2-40B4-BE49-F238E27FC236}">
                <a16:creationId xmlns:a16="http://schemas.microsoft.com/office/drawing/2014/main" id="{660794FF-D54B-4216-B9FD-CDF3827A8FD1}"/>
              </a:ext>
            </a:extLst>
          </p:cNvPr>
          <p:cNvCxnSpPr>
            <a:cxnSpLocks/>
          </p:cNvCxnSpPr>
          <p:nvPr/>
        </p:nvCxnSpPr>
        <p:spPr>
          <a:xfrm>
            <a:off x="1042757" y="873690"/>
            <a:ext cx="0" cy="1118916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82147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0" y="0"/>
            <a:ext cx="9601200" cy="128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1" name="CaixaDeTexto 10">
            <a:extLst>
              <a:ext uri="{FF2B5EF4-FFF2-40B4-BE49-F238E27FC236}">
                <a16:creationId xmlns:a16="http://schemas.microsoft.com/office/drawing/2014/main" id="{1608D288-261D-45B5-AAA5-69BF01FADDA0}"/>
              </a:ext>
            </a:extLst>
          </p:cNvPr>
          <p:cNvSpPr txBox="1"/>
          <p:nvPr/>
        </p:nvSpPr>
        <p:spPr>
          <a:xfrm>
            <a:off x="1456777" y="873690"/>
            <a:ext cx="7010773" cy="10679847"/>
          </a:xfrm>
          <a:prstGeom prst="rect">
            <a:avLst/>
          </a:prstGeom>
          <a:noFill/>
        </p:spPr>
        <p:txBody>
          <a:bodyPr wrap="square" rtlCol="0">
            <a:spAutoFit/>
          </a:bodyPr>
          <a:lstStyle/>
          <a:p>
            <a:r>
              <a:rPr lang="pt-BR" sz="2400" dirty="0" err="1"/>
              <a:t>Value</a:t>
            </a:r>
            <a:r>
              <a:rPr lang="pt-BR" sz="2400" dirty="0"/>
              <a:t> </a:t>
            </a:r>
            <a:r>
              <a:rPr lang="pt-BR" sz="2400" dirty="0" err="1"/>
              <a:t>Investing</a:t>
            </a:r>
            <a:r>
              <a:rPr lang="pt-BR" sz="2400" dirty="0"/>
              <a:t>: A Arte de Encontrar Tesouros Escondidos</a:t>
            </a:r>
          </a:p>
          <a:p>
            <a:endParaRPr lang="pt-BR" sz="2400" i="1" dirty="0"/>
          </a:p>
          <a:p>
            <a:r>
              <a:rPr lang="pt-BR" sz="2400" dirty="0"/>
              <a:t>Imagine um garimpeiro em busca de pepitas de ouro. O </a:t>
            </a:r>
            <a:r>
              <a:rPr lang="pt-BR" sz="2400" dirty="0" err="1"/>
              <a:t>Value</a:t>
            </a:r>
            <a:r>
              <a:rPr lang="pt-BR" sz="2400" dirty="0"/>
              <a:t> </a:t>
            </a:r>
            <a:r>
              <a:rPr lang="pt-BR" sz="2400" dirty="0" err="1"/>
              <a:t>Investing</a:t>
            </a:r>
            <a:r>
              <a:rPr lang="pt-BR" sz="2400" dirty="0"/>
              <a:t> busca empresas subvalorizadas, diamantes brutos ignorados pelo mercado.</a:t>
            </a:r>
          </a:p>
          <a:p>
            <a:endParaRPr lang="pt-BR" sz="2400" dirty="0"/>
          </a:p>
          <a:p>
            <a:r>
              <a:rPr lang="pt-BR" sz="2400" b="1" dirty="0"/>
              <a:t>Princípio: </a:t>
            </a:r>
            <a:r>
              <a:rPr lang="pt-BR" sz="2400" dirty="0"/>
              <a:t>Encontrar ações negociadas abaixo do seu valor real e esperar que o mercado reconheça seu verdadeiro potencial.</a:t>
            </a:r>
          </a:p>
          <a:p>
            <a:endParaRPr lang="pt-BR" sz="2400" dirty="0"/>
          </a:p>
          <a:p>
            <a:r>
              <a:rPr lang="pt-BR" sz="2400" b="1" dirty="0"/>
              <a:t>Método:</a:t>
            </a:r>
          </a:p>
          <a:p>
            <a:pPr marL="342900" indent="-342900">
              <a:buFont typeface="Arial" panose="020B0604020202020204" pitchFamily="34" charset="0"/>
              <a:buChar char="•"/>
            </a:pPr>
            <a:r>
              <a:rPr lang="pt-BR" sz="2400" b="1" dirty="0"/>
              <a:t>Análise Fundamentalista: </a:t>
            </a:r>
            <a:r>
              <a:rPr lang="pt-BR" sz="2400" dirty="0"/>
              <a:t>Utilize indicadores como P/L, P/VP, ROE e </a:t>
            </a:r>
            <a:r>
              <a:rPr lang="pt-BR" sz="2400" dirty="0" err="1"/>
              <a:t>dividend</a:t>
            </a:r>
            <a:r>
              <a:rPr lang="pt-BR" sz="2400" dirty="0"/>
              <a:t> </a:t>
            </a:r>
            <a:r>
              <a:rPr lang="pt-BR" sz="2400" dirty="0" err="1"/>
              <a:t>yield</a:t>
            </a:r>
            <a:r>
              <a:rPr lang="pt-BR" sz="2400" dirty="0"/>
              <a:t> para identificar empresas lucrativas, mas subvalorizadas.</a:t>
            </a:r>
          </a:p>
          <a:p>
            <a:pPr marL="342900" indent="-342900">
              <a:buFont typeface="Arial" panose="020B0604020202020204" pitchFamily="34" charset="0"/>
              <a:buChar char="•"/>
            </a:pPr>
            <a:r>
              <a:rPr lang="pt-BR" sz="2400" b="1" dirty="0"/>
              <a:t>Margem de Segurança: </a:t>
            </a:r>
            <a:r>
              <a:rPr lang="pt-BR" sz="2400" dirty="0"/>
              <a:t>Compre ações a preços significativamente abaixo do seu valor intrínseco, criando uma "almofada" contra perdas.</a:t>
            </a:r>
          </a:p>
          <a:p>
            <a:pPr marL="342900" indent="-342900">
              <a:buFont typeface="Arial" panose="020B0604020202020204" pitchFamily="34" charset="0"/>
              <a:buChar char="•"/>
            </a:pPr>
            <a:r>
              <a:rPr lang="pt-BR" sz="2400" b="1" dirty="0"/>
              <a:t>Paciência Estratégica: </a:t>
            </a:r>
            <a:r>
              <a:rPr lang="pt-BR" sz="2400" dirty="0"/>
              <a:t>Espere que o mercado reconheça o valor da empresa, o que pode levar tempo, mas resulta em valorização das ações.</a:t>
            </a:r>
          </a:p>
          <a:p>
            <a:endParaRPr lang="pt-BR" sz="2400" dirty="0"/>
          </a:p>
          <a:p>
            <a:r>
              <a:rPr lang="pt-BR" sz="1600" i="1" dirty="0"/>
              <a:t>Exemplo: Comprar ações de uma empresa com histórico de lucros consistentes, mas que está enfrentando dificuldades temporárias, fazendo com que suas ações estejam sendo negociadas a um preço abaixo do seu potencial.</a:t>
            </a:r>
          </a:p>
          <a:p>
            <a:endParaRPr lang="pt-BR" sz="1600" i="1" dirty="0"/>
          </a:p>
          <a:p>
            <a:r>
              <a:rPr lang="pt-BR" sz="2400" b="1" dirty="0"/>
              <a:t>Vantagens:</a:t>
            </a:r>
          </a:p>
          <a:p>
            <a:pPr marL="342900" indent="-342900">
              <a:buFont typeface="Arial" panose="020B0604020202020204" pitchFamily="34" charset="0"/>
              <a:buChar char="•"/>
            </a:pPr>
            <a:r>
              <a:rPr lang="pt-BR" sz="2400" dirty="0"/>
              <a:t>Retorno Acima da Média: Potencial de retornos significativos quando o mercado reconhece o valor da empresa.</a:t>
            </a:r>
          </a:p>
        </p:txBody>
      </p:sp>
      <p:sp>
        <p:nvSpPr>
          <p:cNvPr id="16" name="Retângulo 15">
            <a:extLst>
              <a:ext uri="{FF2B5EF4-FFF2-40B4-BE49-F238E27FC236}">
                <a16:creationId xmlns:a16="http://schemas.microsoft.com/office/drawing/2014/main" id="{4725432E-E352-4F93-9716-AB9953F72C1C}"/>
              </a:ext>
            </a:extLst>
          </p:cNvPr>
          <p:cNvSpPr/>
          <p:nvPr/>
        </p:nvSpPr>
        <p:spPr>
          <a:xfrm>
            <a:off x="0" y="12227224"/>
            <a:ext cx="9601200" cy="574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0728CCB3-300C-4146-A7AE-93642348DBF4}"/>
              </a:ext>
            </a:extLst>
          </p:cNvPr>
          <p:cNvSpPr txBox="1"/>
          <p:nvPr/>
        </p:nvSpPr>
        <p:spPr>
          <a:xfrm>
            <a:off x="8697501" y="12160469"/>
            <a:ext cx="743297" cy="707886"/>
          </a:xfrm>
          <a:prstGeom prst="rect">
            <a:avLst/>
          </a:prstGeom>
          <a:noFill/>
        </p:spPr>
        <p:txBody>
          <a:bodyPr wrap="square" rtlCol="0">
            <a:spAutoFit/>
          </a:bodyPr>
          <a:lstStyle/>
          <a:p>
            <a:pPr algn="ctr"/>
            <a:r>
              <a:rPr lang="pt-BR" sz="4000" dirty="0">
                <a:ln>
                  <a:solidFill>
                    <a:schemeClr val="bg1"/>
                  </a:solidFill>
                </a:ln>
                <a:effectLst>
                  <a:reflection blurRad="6350" stA="55000" endA="300" endPos="45500" dir="5400000" sy="-100000" algn="bl" rotWithShape="0"/>
                </a:effectLst>
                <a:latin typeface="Impact" panose="020B0806030902050204" pitchFamily="34" charset="0"/>
              </a:rPr>
              <a:t>30</a:t>
            </a:r>
            <a:endParaRPr lang="pt-BR" sz="9600" dirty="0">
              <a:ln>
                <a:solidFill>
                  <a:schemeClr val="bg1"/>
                </a:solidFill>
              </a:ln>
              <a:effectLst>
                <a:reflection blurRad="6350" stA="55000" endA="300" endPos="45500" dir="5400000" sy="-100000" algn="bl" rotWithShape="0"/>
              </a:effectLst>
              <a:latin typeface="Impact" panose="020B0806030902050204" pitchFamily="34" charset="0"/>
            </a:endParaRPr>
          </a:p>
        </p:txBody>
      </p:sp>
      <p:cxnSp>
        <p:nvCxnSpPr>
          <p:cNvPr id="13" name="Conector reto 12">
            <a:extLst>
              <a:ext uri="{FF2B5EF4-FFF2-40B4-BE49-F238E27FC236}">
                <a16:creationId xmlns:a16="http://schemas.microsoft.com/office/drawing/2014/main" id="{660794FF-D54B-4216-B9FD-CDF3827A8FD1}"/>
              </a:ext>
            </a:extLst>
          </p:cNvPr>
          <p:cNvCxnSpPr>
            <a:cxnSpLocks/>
          </p:cNvCxnSpPr>
          <p:nvPr/>
        </p:nvCxnSpPr>
        <p:spPr>
          <a:xfrm>
            <a:off x="1042757" y="873690"/>
            <a:ext cx="0" cy="1118916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14326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0" y="0"/>
            <a:ext cx="9601200" cy="128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1" name="CaixaDeTexto 10">
            <a:extLst>
              <a:ext uri="{FF2B5EF4-FFF2-40B4-BE49-F238E27FC236}">
                <a16:creationId xmlns:a16="http://schemas.microsoft.com/office/drawing/2014/main" id="{1608D288-261D-45B5-AAA5-69BF01FADDA0}"/>
              </a:ext>
            </a:extLst>
          </p:cNvPr>
          <p:cNvSpPr txBox="1"/>
          <p:nvPr/>
        </p:nvSpPr>
        <p:spPr>
          <a:xfrm>
            <a:off x="1456777" y="873690"/>
            <a:ext cx="7010773" cy="10802957"/>
          </a:xfrm>
          <a:prstGeom prst="rect">
            <a:avLst/>
          </a:prstGeom>
          <a:noFill/>
        </p:spPr>
        <p:txBody>
          <a:bodyPr wrap="square" rtlCol="0">
            <a:spAutoFit/>
          </a:bodyPr>
          <a:lstStyle/>
          <a:p>
            <a:pPr marL="342900" indent="-342900">
              <a:buFont typeface="Arial" panose="020B0604020202020204" pitchFamily="34" charset="0"/>
              <a:buChar char="•"/>
            </a:pPr>
            <a:r>
              <a:rPr lang="pt-BR" sz="2400" dirty="0"/>
              <a:t>Menor Risco: A margem de segurança protege contra grandes perdas, mesmo se a tese de investimento estiver errada.</a:t>
            </a:r>
          </a:p>
          <a:p>
            <a:endParaRPr lang="pt-BR" sz="2400" dirty="0"/>
          </a:p>
          <a:p>
            <a:r>
              <a:rPr lang="pt-BR" sz="2400" b="1" dirty="0"/>
              <a:t>Desvantagens:</a:t>
            </a:r>
          </a:p>
          <a:p>
            <a:pPr marL="342900" indent="-342900">
              <a:buFont typeface="Arial" panose="020B0604020202020204" pitchFamily="34" charset="0"/>
              <a:buChar char="•"/>
            </a:pPr>
            <a:r>
              <a:rPr lang="pt-BR" sz="2400" dirty="0"/>
              <a:t>Exige Conhecimento: Domínio de análise fundamentalista é crucial para identificar empresas subvalorizadas.</a:t>
            </a:r>
          </a:p>
          <a:p>
            <a:pPr marL="342900" indent="-342900">
              <a:buFont typeface="Arial" panose="020B0604020202020204" pitchFamily="34" charset="0"/>
              <a:buChar char="•"/>
            </a:pPr>
            <a:r>
              <a:rPr lang="pt-BR" sz="2400" dirty="0"/>
              <a:t>Demanda Paciência: A valorização pode levar tempo, exigindo disciplina para resistir à venda prematura.</a:t>
            </a:r>
          </a:p>
          <a:p>
            <a:endParaRPr lang="pt-BR" sz="2400" dirty="0"/>
          </a:p>
          <a:p>
            <a:r>
              <a:rPr lang="pt-BR" sz="2400" b="1" dirty="0"/>
              <a:t>Método </a:t>
            </a:r>
            <a:r>
              <a:rPr lang="pt-BR" sz="2400" b="1" dirty="0" err="1"/>
              <a:t>Barsi</a:t>
            </a:r>
            <a:r>
              <a:rPr lang="pt-BR" sz="2400" b="1" dirty="0"/>
              <a:t>: Construindo um Império de Dividendos</a:t>
            </a:r>
          </a:p>
          <a:p>
            <a:endParaRPr lang="pt-BR" sz="2400" b="1" dirty="0"/>
          </a:p>
          <a:p>
            <a:r>
              <a:rPr lang="pt-BR" sz="2400" dirty="0"/>
              <a:t>Imagine um rei construindo um reino próspero e duradouro. O Método </a:t>
            </a:r>
            <a:r>
              <a:rPr lang="pt-BR" sz="2400" dirty="0" err="1"/>
              <a:t>Barsi</a:t>
            </a:r>
            <a:r>
              <a:rPr lang="pt-BR" sz="2400" dirty="0"/>
              <a:t> foca na construção de um patrimônio sólido e gerador de renda passiva a longo prazo.</a:t>
            </a:r>
          </a:p>
          <a:p>
            <a:endParaRPr lang="pt-BR" sz="2400" dirty="0"/>
          </a:p>
          <a:p>
            <a:r>
              <a:rPr lang="pt-BR" sz="2400" b="1" dirty="0"/>
              <a:t>Princípio: </a:t>
            </a:r>
            <a:r>
              <a:rPr lang="pt-BR" sz="2400" dirty="0"/>
              <a:t>Investir em empresas com histórico consistente de pagamento de dividendos crescentes, reinvestindo os dividendos para potencializar os retornos.</a:t>
            </a:r>
          </a:p>
          <a:p>
            <a:endParaRPr lang="pt-BR" sz="2400" dirty="0"/>
          </a:p>
          <a:p>
            <a:r>
              <a:rPr lang="pt-BR" sz="2400" b="1" dirty="0"/>
              <a:t>Método:</a:t>
            </a:r>
          </a:p>
          <a:p>
            <a:pPr marL="342900" indent="-342900">
              <a:buFont typeface="Arial" panose="020B0604020202020204" pitchFamily="34" charset="0"/>
              <a:buChar char="•"/>
            </a:pPr>
            <a:r>
              <a:rPr lang="pt-BR" sz="2400" dirty="0"/>
              <a:t>Empresas "Boas Pagadoras": Selecione empresas com boa governança corporativa, lucros estáveis e uma política de dividendos generosa e consistente.</a:t>
            </a:r>
          </a:p>
          <a:p>
            <a:endParaRPr lang="pt-BR" sz="2400" dirty="0"/>
          </a:p>
        </p:txBody>
      </p:sp>
      <p:sp>
        <p:nvSpPr>
          <p:cNvPr id="16" name="Retângulo 15">
            <a:extLst>
              <a:ext uri="{FF2B5EF4-FFF2-40B4-BE49-F238E27FC236}">
                <a16:creationId xmlns:a16="http://schemas.microsoft.com/office/drawing/2014/main" id="{4725432E-E352-4F93-9716-AB9953F72C1C}"/>
              </a:ext>
            </a:extLst>
          </p:cNvPr>
          <p:cNvSpPr/>
          <p:nvPr/>
        </p:nvSpPr>
        <p:spPr>
          <a:xfrm>
            <a:off x="0" y="12227224"/>
            <a:ext cx="9601200" cy="574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0728CCB3-300C-4146-A7AE-93642348DBF4}"/>
              </a:ext>
            </a:extLst>
          </p:cNvPr>
          <p:cNvSpPr txBox="1"/>
          <p:nvPr/>
        </p:nvSpPr>
        <p:spPr>
          <a:xfrm>
            <a:off x="8697501" y="12160469"/>
            <a:ext cx="743297" cy="707886"/>
          </a:xfrm>
          <a:prstGeom prst="rect">
            <a:avLst/>
          </a:prstGeom>
          <a:noFill/>
        </p:spPr>
        <p:txBody>
          <a:bodyPr wrap="square" rtlCol="0">
            <a:spAutoFit/>
          </a:bodyPr>
          <a:lstStyle/>
          <a:p>
            <a:pPr algn="ctr"/>
            <a:r>
              <a:rPr lang="pt-BR" sz="4000" dirty="0">
                <a:ln>
                  <a:solidFill>
                    <a:schemeClr val="bg1"/>
                  </a:solidFill>
                </a:ln>
                <a:effectLst>
                  <a:reflection blurRad="6350" stA="55000" endA="300" endPos="45500" dir="5400000" sy="-100000" algn="bl" rotWithShape="0"/>
                </a:effectLst>
                <a:latin typeface="Impact" panose="020B0806030902050204" pitchFamily="34" charset="0"/>
              </a:rPr>
              <a:t>31</a:t>
            </a:r>
            <a:endParaRPr lang="pt-BR" sz="9600" dirty="0">
              <a:ln>
                <a:solidFill>
                  <a:schemeClr val="bg1"/>
                </a:solidFill>
              </a:ln>
              <a:effectLst>
                <a:reflection blurRad="6350" stA="55000" endA="300" endPos="45500" dir="5400000" sy="-100000" algn="bl" rotWithShape="0"/>
              </a:effectLst>
              <a:latin typeface="Impact" panose="020B0806030902050204" pitchFamily="34" charset="0"/>
            </a:endParaRPr>
          </a:p>
        </p:txBody>
      </p:sp>
      <p:cxnSp>
        <p:nvCxnSpPr>
          <p:cNvPr id="13" name="Conector reto 12">
            <a:extLst>
              <a:ext uri="{FF2B5EF4-FFF2-40B4-BE49-F238E27FC236}">
                <a16:creationId xmlns:a16="http://schemas.microsoft.com/office/drawing/2014/main" id="{660794FF-D54B-4216-B9FD-CDF3827A8FD1}"/>
              </a:ext>
            </a:extLst>
          </p:cNvPr>
          <p:cNvCxnSpPr>
            <a:cxnSpLocks/>
          </p:cNvCxnSpPr>
          <p:nvPr/>
        </p:nvCxnSpPr>
        <p:spPr>
          <a:xfrm>
            <a:off x="1042757" y="873690"/>
            <a:ext cx="0" cy="1118916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74056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0" y="0"/>
            <a:ext cx="9601200" cy="128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1" name="CaixaDeTexto 10">
            <a:extLst>
              <a:ext uri="{FF2B5EF4-FFF2-40B4-BE49-F238E27FC236}">
                <a16:creationId xmlns:a16="http://schemas.microsoft.com/office/drawing/2014/main" id="{1608D288-261D-45B5-AAA5-69BF01FADDA0}"/>
              </a:ext>
            </a:extLst>
          </p:cNvPr>
          <p:cNvSpPr txBox="1"/>
          <p:nvPr/>
        </p:nvSpPr>
        <p:spPr>
          <a:xfrm>
            <a:off x="1456777" y="873690"/>
            <a:ext cx="7010773" cy="10802957"/>
          </a:xfrm>
          <a:prstGeom prst="rect">
            <a:avLst/>
          </a:prstGeom>
          <a:noFill/>
        </p:spPr>
        <p:txBody>
          <a:bodyPr wrap="square" rtlCol="0">
            <a:spAutoFit/>
          </a:bodyPr>
          <a:lstStyle/>
          <a:p>
            <a:pPr marL="342900" indent="-342900">
              <a:buFont typeface="Arial" panose="020B0604020202020204" pitchFamily="34" charset="0"/>
              <a:buChar char="•"/>
            </a:pPr>
            <a:r>
              <a:rPr lang="pt-BR" sz="2400" dirty="0"/>
              <a:t>Análise Fundamentalista: Utilize indicadores como DY, </a:t>
            </a:r>
            <a:r>
              <a:rPr lang="pt-BR" sz="2400" dirty="0" err="1"/>
              <a:t>Payout</a:t>
            </a:r>
            <a:r>
              <a:rPr lang="pt-BR" sz="2400" dirty="0"/>
              <a:t>, histórico de dividendos e saúde financeira para selecionar as melhores empresas.</a:t>
            </a:r>
          </a:p>
          <a:p>
            <a:pPr marL="342900" indent="-342900">
              <a:buFont typeface="Arial" panose="020B0604020202020204" pitchFamily="34" charset="0"/>
              <a:buChar char="•"/>
            </a:pPr>
            <a:r>
              <a:rPr lang="pt-BR" sz="2400" dirty="0"/>
              <a:t>Compra e Reinvestimento: Adquira as ações e reinvista os dividendos recebidos para comprar mais ações, criando um ciclo virtuoso de crescimento do patrimônio.</a:t>
            </a:r>
          </a:p>
          <a:p>
            <a:pPr marL="342900" indent="-342900">
              <a:buFont typeface="Arial" panose="020B0604020202020204" pitchFamily="34" charset="0"/>
              <a:buChar char="•"/>
            </a:pPr>
            <a:endParaRPr lang="pt-BR" sz="2400" dirty="0"/>
          </a:p>
          <a:p>
            <a:r>
              <a:rPr lang="pt-BR" sz="1600" i="1" dirty="0"/>
              <a:t>Exemplo: Comprar ações de um banco com histórico de décadas de pagamento de dividendos crescentes e reinvestir os dividendos para comprar mais ações do mesmo banco, construindo uma posição acionária cada vez maior.</a:t>
            </a:r>
          </a:p>
          <a:p>
            <a:endParaRPr lang="pt-BR" sz="1600" i="1" dirty="0"/>
          </a:p>
          <a:p>
            <a:r>
              <a:rPr lang="pt-BR" sz="2400" b="1" dirty="0"/>
              <a:t>Vantagens:</a:t>
            </a:r>
          </a:p>
          <a:p>
            <a:pPr marL="342900" indent="-342900">
              <a:buFont typeface="Arial" panose="020B0604020202020204" pitchFamily="34" charset="0"/>
              <a:buChar char="•"/>
            </a:pPr>
            <a:r>
              <a:rPr lang="pt-BR" sz="2400" dirty="0"/>
              <a:t>Renda Passiva Crescente: Gere um fluxo de renda passiva que aumenta ao longo do tempo, proporcionando segurança financeira.</a:t>
            </a:r>
          </a:p>
          <a:p>
            <a:pPr marL="342900" indent="-342900">
              <a:buFont typeface="Arial" panose="020B0604020202020204" pitchFamily="34" charset="0"/>
              <a:buChar char="•"/>
            </a:pPr>
            <a:r>
              <a:rPr lang="pt-BR" sz="2400" dirty="0"/>
              <a:t>Menor Volatilidade: Empresas "boas pagadoras" tendem a ser menos voláteis, proporcionando maior tranquilidade ao investidor.</a:t>
            </a:r>
          </a:p>
          <a:p>
            <a:pPr marL="342900" indent="-342900">
              <a:buFont typeface="Arial" panose="020B0604020202020204" pitchFamily="34" charset="0"/>
              <a:buChar char="•"/>
            </a:pPr>
            <a:r>
              <a:rPr lang="pt-BR" sz="2400" dirty="0"/>
              <a:t>Foco no Longo Prazo: Crie um patrimônio sólido ao longo do tempo, ideal para objetivos como aposentadoria.</a:t>
            </a:r>
          </a:p>
          <a:p>
            <a:endParaRPr lang="pt-BR" sz="1600" i="1" dirty="0"/>
          </a:p>
          <a:p>
            <a:r>
              <a:rPr lang="pt-BR" sz="2400" b="1" dirty="0"/>
              <a:t>Desvantagens:</a:t>
            </a:r>
          </a:p>
          <a:p>
            <a:pPr marL="342900" indent="-342900">
              <a:buFont typeface="Arial" panose="020B0604020202020204" pitchFamily="34" charset="0"/>
              <a:buChar char="•"/>
            </a:pPr>
            <a:r>
              <a:rPr lang="pt-BR" sz="2400" dirty="0"/>
              <a:t>Potencial de Retorno: O foco em dividendos pode resultar em retornos menores em relação a outras estratégias, especialmente no curto prazo.</a:t>
            </a:r>
          </a:p>
          <a:p>
            <a:pPr marL="342900" indent="-342900">
              <a:buFont typeface="Arial" panose="020B0604020202020204" pitchFamily="34" charset="0"/>
              <a:buChar char="•"/>
            </a:pPr>
            <a:r>
              <a:rPr lang="pt-BR" sz="2400" dirty="0"/>
              <a:t>Exige Paciência: A construção de um patrimônio significativo através de dividendos leva tempo e disciplina.</a:t>
            </a:r>
          </a:p>
          <a:p>
            <a:endParaRPr lang="pt-BR" sz="1600" i="1" dirty="0"/>
          </a:p>
        </p:txBody>
      </p:sp>
      <p:sp>
        <p:nvSpPr>
          <p:cNvPr id="16" name="Retângulo 15">
            <a:extLst>
              <a:ext uri="{FF2B5EF4-FFF2-40B4-BE49-F238E27FC236}">
                <a16:creationId xmlns:a16="http://schemas.microsoft.com/office/drawing/2014/main" id="{4725432E-E352-4F93-9716-AB9953F72C1C}"/>
              </a:ext>
            </a:extLst>
          </p:cNvPr>
          <p:cNvSpPr/>
          <p:nvPr/>
        </p:nvSpPr>
        <p:spPr>
          <a:xfrm>
            <a:off x="0" y="12227224"/>
            <a:ext cx="9601200" cy="574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0728CCB3-300C-4146-A7AE-93642348DBF4}"/>
              </a:ext>
            </a:extLst>
          </p:cNvPr>
          <p:cNvSpPr txBox="1"/>
          <p:nvPr/>
        </p:nvSpPr>
        <p:spPr>
          <a:xfrm>
            <a:off x="8697501" y="12160469"/>
            <a:ext cx="743297" cy="707886"/>
          </a:xfrm>
          <a:prstGeom prst="rect">
            <a:avLst/>
          </a:prstGeom>
          <a:noFill/>
        </p:spPr>
        <p:txBody>
          <a:bodyPr wrap="square" rtlCol="0">
            <a:spAutoFit/>
          </a:bodyPr>
          <a:lstStyle/>
          <a:p>
            <a:pPr algn="ctr"/>
            <a:r>
              <a:rPr lang="pt-BR" sz="4000" dirty="0">
                <a:ln>
                  <a:solidFill>
                    <a:schemeClr val="bg1"/>
                  </a:solidFill>
                </a:ln>
                <a:effectLst>
                  <a:reflection blurRad="6350" stA="55000" endA="300" endPos="45500" dir="5400000" sy="-100000" algn="bl" rotWithShape="0"/>
                </a:effectLst>
                <a:latin typeface="Impact" panose="020B0806030902050204" pitchFamily="34" charset="0"/>
              </a:rPr>
              <a:t>32</a:t>
            </a:r>
            <a:endParaRPr lang="pt-BR" sz="9600" dirty="0">
              <a:ln>
                <a:solidFill>
                  <a:schemeClr val="bg1"/>
                </a:solidFill>
              </a:ln>
              <a:effectLst>
                <a:reflection blurRad="6350" stA="55000" endA="300" endPos="45500" dir="5400000" sy="-100000" algn="bl" rotWithShape="0"/>
              </a:effectLst>
              <a:latin typeface="Impact" panose="020B0806030902050204" pitchFamily="34" charset="0"/>
            </a:endParaRPr>
          </a:p>
        </p:txBody>
      </p:sp>
      <p:cxnSp>
        <p:nvCxnSpPr>
          <p:cNvPr id="13" name="Conector reto 12">
            <a:extLst>
              <a:ext uri="{FF2B5EF4-FFF2-40B4-BE49-F238E27FC236}">
                <a16:creationId xmlns:a16="http://schemas.microsoft.com/office/drawing/2014/main" id="{660794FF-D54B-4216-B9FD-CDF3827A8FD1}"/>
              </a:ext>
            </a:extLst>
          </p:cNvPr>
          <p:cNvCxnSpPr>
            <a:cxnSpLocks/>
          </p:cNvCxnSpPr>
          <p:nvPr/>
        </p:nvCxnSpPr>
        <p:spPr>
          <a:xfrm>
            <a:off x="1042757" y="873690"/>
            <a:ext cx="0" cy="1118916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93736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0" y="0"/>
            <a:ext cx="9601200" cy="128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7" name="Retângulo 6">
            <a:extLst>
              <a:ext uri="{FF2B5EF4-FFF2-40B4-BE49-F238E27FC236}">
                <a16:creationId xmlns:a16="http://schemas.microsoft.com/office/drawing/2014/main" id="{371EE1B6-54AD-4404-BEF4-D9B6144577A3}"/>
              </a:ext>
            </a:extLst>
          </p:cNvPr>
          <p:cNvSpPr/>
          <p:nvPr/>
        </p:nvSpPr>
        <p:spPr>
          <a:xfrm>
            <a:off x="7528915" y="11809709"/>
            <a:ext cx="867904" cy="1015664"/>
          </a:xfrm>
          <a:prstGeom prst="rect">
            <a:avLst/>
          </a:prstGeom>
          <a:solidFill>
            <a:schemeClr val="tx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8A4DB1A6-C276-4308-930B-93D6682AD0C0}"/>
              </a:ext>
            </a:extLst>
          </p:cNvPr>
          <p:cNvSpPr txBox="1"/>
          <p:nvPr/>
        </p:nvSpPr>
        <p:spPr>
          <a:xfrm>
            <a:off x="1250910" y="986792"/>
            <a:ext cx="6278005" cy="707886"/>
          </a:xfrm>
          <a:prstGeom prst="rect">
            <a:avLst/>
          </a:prstGeom>
          <a:noFill/>
        </p:spPr>
        <p:txBody>
          <a:bodyPr wrap="square" rtlCol="0">
            <a:spAutoFit/>
          </a:bodyPr>
          <a:lstStyle/>
          <a:p>
            <a:r>
              <a:rPr lang="pt-BR" sz="4000" dirty="0">
                <a:latin typeface="Impact" panose="020B0806030902050204" pitchFamily="34" charset="0"/>
              </a:rPr>
              <a:t>Lorem ipsum dolor sit amet, </a:t>
            </a:r>
          </a:p>
        </p:txBody>
      </p:sp>
      <p:sp>
        <p:nvSpPr>
          <p:cNvPr id="11" name="CaixaDeTexto 10">
            <a:extLst>
              <a:ext uri="{FF2B5EF4-FFF2-40B4-BE49-F238E27FC236}">
                <a16:creationId xmlns:a16="http://schemas.microsoft.com/office/drawing/2014/main" id="{1608D288-261D-45B5-AAA5-69BF01FADDA0}"/>
              </a:ext>
            </a:extLst>
          </p:cNvPr>
          <p:cNvSpPr txBox="1"/>
          <p:nvPr/>
        </p:nvSpPr>
        <p:spPr>
          <a:xfrm>
            <a:off x="1250910" y="3295116"/>
            <a:ext cx="6278005" cy="2308324"/>
          </a:xfrm>
          <a:prstGeom prst="rect">
            <a:avLst/>
          </a:prstGeom>
          <a:noFill/>
        </p:spPr>
        <p:txBody>
          <a:bodyPr wrap="square" rtlCol="0">
            <a:spAutoFit/>
          </a:bodyPr>
          <a:lstStyle/>
          <a:p>
            <a:r>
              <a:rPr lang="pt-BR" sz="2400" dirty="0"/>
              <a:t>Lorem ipsum dolor sit amet, consectetuer adipiscing elit. Maecenas porttitor congue massa. Fusce posuere, magna sed pulvinar ultricies, purus lectus malesuada libero, sit amet commodo magna eros quis urna.</a:t>
            </a:r>
          </a:p>
          <a:p>
            <a:endParaRPr lang="pt-BR" sz="2400" dirty="0"/>
          </a:p>
        </p:txBody>
      </p:sp>
      <p:sp>
        <p:nvSpPr>
          <p:cNvPr id="12" name="CaixaDeTexto 11">
            <a:extLst>
              <a:ext uri="{FF2B5EF4-FFF2-40B4-BE49-F238E27FC236}">
                <a16:creationId xmlns:a16="http://schemas.microsoft.com/office/drawing/2014/main" id="{BF481C89-4304-4C1E-8C65-0B743A7BCD74}"/>
              </a:ext>
            </a:extLst>
          </p:cNvPr>
          <p:cNvSpPr txBox="1"/>
          <p:nvPr/>
        </p:nvSpPr>
        <p:spPr>
          <a:xfrm>
            <a:off x="1250910" y="1694678"/>
            <a:ext cx="6278005" cy="584775"/>
          </a:xfrm>
          <a:prstGeom prst="rect">
            <a:avLst/>
          </a:prstGeom>
          <a:noFill/>
        </p:spPr>
        <p:txBody>
          <a:bodyPr wrap="square" rtlCol="0">
            <a:spAutoFit/>
          </a:bodyPr>
          <a:lstStyle/>
          <a:p>
            <a:r>
              <a:rPr lang="pt-BR" sz="3200" dirty="0">
                <a:latin typeface="+mj-lt"/>
              </a:rPr>
              <a:t>Lorem ipsum dolor sit amet, </a:t>
            </a:r>
          </a:p>
        </p:txBody>
      </p:sp>
      <p:sp>
        <p:nvSpPr>
          <p:cNvPr id="13" name="CaixaDeTexto 12">
            <a:extLst>
              <a:ext uri="{FF2B5EF4-FFF2-40B4-BE49-F238E27FC236}">
                <a16:creationId xmlns:a16="http://schemas.microsoft.com/office/drawing/2014/main" id="{3C9FA578-393C-445A-BDB1-5D45455EF7B5}"/>
              </a:ext>
            </a:extLst>
          </p:cNvPr>
          <p:cNvSpPr txBox="1"/>
          <p:nvPr/>
        </p:nvSpPr>
        <p:spPr>
          <a:xfrm>
            <a:off x="7434100" y="11785937"/>
            <a:ext cx="1057534" cy="1015663"/>
          </a:xfrm>
          <a:prstGeom prst="rect">
            <a:avLst/>
          </a:prstGeom>
          <a:noFill/>
        </p:spPr>
        <p:txBody>
          <a:bodyPr wrap="square" rtlCol="0">
            <a:spAutoFit/>
          </a:bodyPr>
          <a:lstStyle/>
          <a:p>
            <a:pPr algn="ctr"/>
            <a:r>
              <a:rPr lang="pt-BR" sz="6000" dirty="0">
                <a:ln>
                  <a:solidFill>
                    <a:schemeClr val="accent4"/>
                  </a:solidFill>
                </a:ln>
                <a:noFill/>
                <a:effectLst>
                  <a:reflection blurRad="6350" stA="55000" endA="300" endPos="45500" dir="5400000" sy="-100000" algn="bl" rotWithShape="0"/>
                </a:effectLst>
                <a:latin typeface="Impact" panose="020B0806030902050204" pitchFamily="34" charset="0"/>
              </a:rPr>
              <a:t>01</a:t>
            </a:r>
            <a:endParaRPr lang="pt-BR" sz="19900" dirty="0">
              <a:ln>
                <a:solidFill>
                  <a:schemeClr val="accent4"/>
                </a:solidFill>
              </a:ln>
              <a:noFill/>
              <a:effectLst>
                <a:reflection blurRad="6350" stA="55000" endA="300" endPos="45500" dir="5400000" sy="-100000" algn="bl" rotWithShape="0"/>
              </a:effectLst>
              <a:latin typeface="Impact" panose="020B0806030902050204" pitchFamily="34" charset="0"/>
            </a:endParaRPr>
          </a:p>
        </p:txBody>
      </p:sp>
    </p:spTree>
    <p:extLst>
      <p:ext uri="{BB962C8B-B14F-4D97-AF65-F5344CB8AC3E}">
        <p14:creationId xmlns:p14="http://schemas.microsoft.com/office/powerpoint/2010/main" val="1349842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0" y="0"/>
            <a:ext cx="9601200" cy="128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1" name="CaixaDeTexto 10">
            <a:extLst>
              <a:ext uri="{FF2B5EF4-FFF2-40B4-BE49-F238E27FC236}">
                <a16:creationId xmlns:a16="http://schemas.microsoft.com/office/drawing/2014/main" id="{1608D288-261D-45B5-AAA5-69BF01FADDA0}"/>
              </a:ext>
            </a:extLst>
          </p:cNvPr>
          <p:cNvSpPr txBox="1"/>
          <p:nvPr/>
        </p:nvSpPr>
        <p:spPr>
          <a:xfrm>
            <a:off x="1456777" y="873690"/>
            <a:ext cx="7010773" cy="6740307"/>
          </a:xfrm>
          <a:prstGeom prst="rect">
            <a:avLst/>
          </a:prstGeom>
          <a:noFill/>
        </p:spPr>
        <p:txBody>
          <a:bodyPr wrap="square" rtlCol="0">
            <a:spAutoFit/>
          </a:bodyPr>
          <a:lstStyle/>
          <a:p>
            <a:r>
              <a:rPr lang="pt-BR" sz="2400" b="1" dirty="0"/>
              <a:t>Conclusão: Encontre sua Estratégia, Conquiste seus Objetivos</a:t>
            </a:r>
          </a:p>
          <a:p>
            <a:endParaRPr lang="pt-BR" sz="2400" b="1" i="1" dirty="0"/>
          </a:p>
          <a:p>
            <a:r>
              <a:rPr lang="pt-BR" sz="2400" dirty="0"/>
              <a:t>Cada estratégia de investimento é como um mapa, guiando você por caminhos diferentes no mundo dos investimentos. Compreender seus princípios, métodos e nuances é crucial para escolher a abordagem mais adequada ao seu perfil, objetivos e horizonte de tempo.</a:t>
            </a:r>
          </a:p>
          <a:p>
            <a:endParaRPr lang="pt-BR" sz="2400" dirty="0"/>
          </a:p>
          <a:p>
            <a:r>
              <a:rPr lang="pt-BR" sz="2400" dirty="0"/>
              <a:t>Lembre-se de que diversificar seus investimentos entre diferentes estratégias pode ser uma forma inteligente de mitigar riscos e aumentar suas chances de alcançar seus objetivos financeiros.</a:t>
            </a:r>
          </a:p>
          <a:p>
            <a:endParaRPr lang="pt-BR" sz="2400" dirty="0"/>
          </a:p>
          <a:p>
            <a:r>
              <a:rPr lang="pt-BR" sz="2400" dirty="0"/>
              <a:t>Com conhecimento, disciplina e uma estratégia bem definida, você estará pronto para entrar no mundo dos investimentos e construir um futuro próspero.</a:t>
            </a:r>
          </a:p>
        </p:txBody>
      </p:sp>
      <p:sp>
        <p:nvSpPr>
          <p:cNvPr id="16" name="Retângulo 15">
            <a:extLst>
              <a:ext uri="{FF2B5EF4-FFF2-40B4-BE49-F238E27FC236}">
                <a16:creationId xmlns:a16="http://schemas.microsoft.com/office/drawing/2014/main" id="{4725432E-E352-4F93-9716-AB9953F72C1C}"/>
              </a:ext>
            </a:extLst>
          </p:cNvPr>
          <p:cNvSpPr/>
          <p:nvPr/>
        </p:nvSpPr>
        <p:spPr>
          <a:xfrm>
            <a:off x="0" y="12227224"/>
            <a:ext cx="9601200" cy="574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0728CCB3-300C-4146-A7AE-93642348DBF4}"/>
              </a:ext>
            </a:extLst>
          </p:cNvPr>
          <p:cNvSpPr txBox="1"/>
          <p:nvPr/>
        </p:nvSpPr>
        <p:spPr>
          <a:xfrm>
            <a:off x="8697501" y="12160469"/>
            <a:ext cx="743297" cy="707886"/>
          </a:xfrm>
          <a:prstGeom prst="rect">
            <a:avLst/>
          </a:prstGeom>
          <a:noFill/>
        </p:spPr>
        <p:txBody>
          <a:bodyPr wrap="square" rtlCol="0">
            <a:spAutoFit/>
          </a:bodyPr>
          <a:lstStyle/>
          <a:p>
            <a:pPr algn="ctr"/>
            <a:r>
              <a:rPr lang="pt-BR" sz="4000" dirty="0">
                <a:ln>
                  <a:solidFill>
                    <a:schemeClr val="bg1"/>
                  </a:solidFill>
                </a:ln>
                <a:effectLst>
                  <a:reflection blurRad="6350" stA="55000" endA="300" endPos="45500" dir="5400000" sy="-100000" algn="bl" rotWithShape="0"/>
                </a:effectLst>
                <a:latin typeface="Impact" panose="020B0806030902050204" pitchFamily="34" charset="0"/>
              </a:rPr>
              <a:t>33</a:t>
            </a:r>
            <a:endParaRPr lang="pt-BR" sz="9600" dirty="0">
              <a:ln>
                <a:solidFill>
                  <a:schemeClr val="bg1"/>
                </a:solidFill>
              </a:ln>
              <a:effectLst>
                <a:reflection blurRad="6350" stA="55000" endA="300" endPos="45500" dir="5400000" sy="-100000" algn="bl" rotWithShape="0"/>
              </a:effectLst>
              <a:latin typeface="Impact" panose="020B0806030902050204" pitchFamily="34" charset="0"/>
            </a:endParaRPr>
          </a:p>
        </p:txBody>
      </p:sp>
      <p:cxnSp>
        <p:nvCxnSpPr>
          <p:cNvPr id="13" name="Conector reto 12">
            <a:extLst>
              <a:ext uri="{FF2B5EF4-FFF2-40B4-BE49-F238E27FC236}">
                <a16:creationId xmlns:a16="http://schemas.microsoft.com/office/drawing/2014/main" id="{660794FF-D54B-4216-B9FD-CDF3827A8FD1}"/>
              </a:ext>
            </a:extLst>
          </p:cNvPr>
          <p:cNvCxnSpPr>
            <a:cxnSpLocks/>
          </p:cNvCxnSpPr>
          <p:nvPr/>
        </p:nvCxnSpPr>
        <p:spPr>
          <a:xfrm>
            <a:off x="1042757" y="873690"/>
            <a:ext cx="0" cy="1118916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995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11624" y="0"/>
            <a:ext cx="9601200" cy="128016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4" name="CaixaDeTexto 3">
            <a:extLst>
              <a:ext uri="{FF2B5EF4-FFF2-40B4-BE49-F238E27FC236}">
                <a16:creationId xmlns:a16="http://schemas.microsoft.com/office/drawing/2014/main" id="{EAACBDA1-1BB5-41D6-B703-4EEE62B2E635}"/>
              </a:ext>
            </a:extLst>
          </p:cNvPr>
          <p:cNvSpPr txBox="1"/>
          <p:nvPr/>
        </p:nvSpPr>
        <p:spPr>
          <a:xfrm>
            <a:off x="2702268" y="6537744"/>
            <a:ext cx="6278005" cy="1938992"/>
          </a:xfrm>
          <a:prstGeom prst="rect">
            <a:avLst/>
          </a:prstGeom>
          <a:noFill/>
        </p:spPr>
        <p:txBody>
          <a:bodyPr wrap="square" rtlCol="0">
            <a:spAutoFit/>
          </a:bodyPr>
          <a:lstStyle/>
          <a:p>
            <a:pPr algn="ctr"/>
            <a:r>
              <a:rPr lang="pt-BR" sz="6000" dirty="0">
                <a:solidFill>
                  <a:schemeClr val="bg1"/>
                </a:solidFill>
                <a:latin typeface="Impact" panose="020B0806030902050204" pitchFamily="34" charset="0"/>
              </a:rPr>
              <a:t>Conclusão e um convite</a:t>
            </a:r>
          </a:p>
        </p:txBody>
      </p:sp>
      <p:sp>
        <p:nvSpPr>
          <p:cNvPr id="6" name="CaixaDeTexto 5">
            <a:extLst>
              <a:ext uri="{FF2B5EF4-FFF2-40B4-BE49-F238E27FC236}">
                <a16:creationId xmlns:a16="http://schemas.microsoft.com/office/drawing/2014/main" id="{CD7D4221-BDBE-4903-AFD1-66F52956D7CE}"/>
              </a:ext>
            </a:extLst>
          </p:cNvPr>
          <p:cNvSpPr txBox="1"/>
          <p:nvPr/>
        </p:nvSpPr>
        <p:spPr>
          <a:xfrm>
            <a:off x="3575223" y="2212880"/>
            <a:ext cx="4501263" cy="4508927"/>
          </a:xfrm>
          <a:prstGeom prst="rect">
            <a:avLst/>
          </a:prstGeom>
          <a:noFill/>
        </p:spPr>
        <p:txBody>
          <a:bodyPr wrap="square" rtlCol="0">
            <a:spAutoFit/>
          </a:bodyPr>
          <a:lstStyle/>
          <a:p>
            <a:pPr algn="ctr"/>
            <a:r>
              <a:rPr lang="pt-BR" sz="28700" dirty="0">
                <a:ln>
                  <a:solidFill>
                    <a:schemeClr val="accent4"/>
                  </a:solidFill>
                </a:ln>
                <a:noFill/>
                <a:effectLst>
                  <a:reflection blurRad="6350" stA="55000" endA="300" endPos="45500" dir="5400000" sy="-100000" algn="bl" rotWithShape="0"/>
                </a:effectLst>
                <a:latin typeface="Impact" panose="020B0806030902050204" pitchFamily="34" charset="0"/>
              </a:rPr>
              <a:t>06</a:t>
            </a:r>
            <a:endParaRPr lang="pt-BR" sz="41300" dirty="0">
              <a:ln>
                <a:solidFill>
                  <a:schemeClr val="accent4"/>
                </a:solidFill>
              </a:ln>
              <a:noFill/>
              <a:effectLst>
                <a:reflection blurRad="6350" stA="55000" endA="300" endPos="45500" dir="5400000" sy="-100000" algn="bl" rotWithShape="0"/>
              </a:effectLst>
              <a:latin typeface="Impact" panose="020B0806030902050204" pitchFamily="34" charset="0"/>
            </a:endParaRPr>
          </a:p>
        </p:txBody>
      </p:sp>
      <p:sp>
        <p:nvSpPr>
          <p:cNvPr id="8" name="Retângulo 7">
            <a:extLst>
              <a:ext uri="{FF2B5EF4-FFF2-40B4-BE49-F238E27FC236}">
                <a16:creationId xmlns:a16="http://schemas.microsoft.com/office/drawing/2014/main" id="{5750729B-3FD6-4DC7-B9AD-B9EBF0FE6555}"/>
              </a:ext>
            </a:extLst>
          </p:cNvPr>
          <p:cNvSpPr/>
          <p:nvPr/>
        </p:nvSpPr>
        <p:spPr>
          <a:xfrm>
            <a:off x="0" y="0"/>
            <a:ext cx="2702268" cy="12801600"/>
          </a:xfrm>
          <a:prstGeom prst="rect">
            <a:avLst/>
          </a:prstGeom>
          <a:blipFill dpi="0" rotWithShape="1">
            <a:blip r:embed="rId2">
              <a:alphaModFix amt="7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D3C3DF2F-A613-4C27-B285-CF5A6F2D8355}"/>
              </a:ext>
            </a:extLst>
          </p:cNvPr>
          <p:cNvPicPr>
            <a:picLocks noChangeAspect="1"/>
          </p:cNvPicPr>
          <p:nvPr/>
        </p:nvPicPr>
        <p:blipFill rotWithShape="1">
          <a:blip r:embed="rId3">
            <a:extLst>
              <a:ext uri="{28A0092B-C50C-407E-A947-70E740481C1C}">
                <a14:useLocalDpi xmlns:a14="http://schemas.microsoft.com/office/drawing/2010/main" val="0"/>
              </a:ext>
            </a:extLst>
          </a:blip>
          <a:srcRect l="27897" r="40469"/>
          <a:stretch/>
        </p:blipFill>
        <p:spPr>
          <a:xfrm>
            <a:off x="0" y="0"/>
            <a:ext cx="2702268" cy="12801600"/>
          </a:xfrm>
          <a:prstGeom prst="rect">
            <a:avLst/>
          </a:prstGeom>
        </p:spPr>
      </p:pic>
      <p:pic>
        <p:nvPicPr>
          <p:cNvPr id="7" name="Imagem 6">
            <a:extLst>
              <a:ext uri="{FF2B5EF4-FFF2-40B4-BE49-F238E27FC236}">
                <a16:creationId xmlns:a16="http://schemas.microsoft.com/office/drawing/2014/main" id="{6379D377-6916-451B-B7A1-DA716BB8FCBD}"/>
              </a:ext>
            </a:extLst>
          </p:cNvPr>
          <p:cNvPicPr>
            <a:picLocks noChangeAspect="1"/>
          </p:cNvPicPr>
          <p:nvPr/>
        </p:nvPicPr>
        <p:blipFill rotWithShape="1">
          <a:blip r:embed="rId4">
            <a:extLst>
              <a:ext uri="{28A0092B-C50C-407E-A947-70E740481C1C}">
                <a14:useLocalDpi xmlns:a14="http://schemas.microsoft.com/office/drawing/2010/main" val="0"/>
              </a:ext>
            </a:extLst>
          </a:blip>
          <a:srcRect r="68698"/>
          <a:stretch/>
        </p:blipFill>
        <p:spPr>
          <a:xfrm>
            <a:off x="0" y="0"/>
            <a:ext cx="2671436" cy="12801600"/>
          </a:xfrm>
          <a:prstGeom prst="rect">
            <a:avLst/>
          </a:prstGeom>
        </p:spPr>
      </p:pic>
      <p:pic>
        <p:nvPicPr>
          <p:cNvPr id="9" name="Imagem 8">
            <a:extLst>
              <a:ext uri="{FF2B5EF4-FFF2-40B4-BE49-F238E27FC236}">
                <a16:creationId xmlns:a16="http://schemas.microsoft.com/office/drawing/2014/main" id="{DF06CA75-D062-42E7-BF49-8976890E43C7}"/>
              </a:ext>
            </a:extLst>
          </p:cNvPr>
          <p:cNvPicPr>
            <a:picLocks noChangeAspect="1"/>
          </p:cNvPicPr>
          <p:nvPr/>
        </p:nvPicPr>
        <p:blipFill rotWithShape="1">
          <a:blip r:embed="rId5">
            <a:extLst>
              <a:ext uri="{28A0092B-C50C-407E-A947-70E740481C1C}">
                <a14:useLocalDpi xmlns:a14="http://schemas.microsoft.com/office/drawing/2010/main" val="0"/>
              </a:ext>
            </a:extLst>
          </a:blip>
          <a:srcRect r="68200"/>
          <a:stretch/>
        </p:blipFill>
        <p:spPr>
          <a:xfrm>
            <a:off x="0" y="0"/>
            <a:ext cx="2713892" cy="12801600"/>
          </a:xfrm>
          <a:prstGeom prst="rect">
            <a:avLst/>
          </a:prstGeom>
        </p:spPr>
      </p:pic>
      <p:sp>
        <p:nvSpPr>
          <p:cNvPr id="11" name="CaixaDeTexto 10">
            <a:extLst>
              <a:ext uri="{FF2B5EF4-FFF2-40B4-BE49-F238E27FC236}">
                <a16:creationId xmlns:a16="http://schemas.microsoft.com/office/drawing/2014/main" id="{EB5197EE-F0B8-471E-A4DD-27F31F26F7B1}"/>
              </a:ext>
            </a:extLst>
          </p:cNvPr>
          <p:cNvSpPr txBox="1"/>
          <p:nvPr/>
        </p:nvSpPr>
        <p:spPr>
          <a:xfrm>
            <a:off x="3867616" y="12234512"/>
            <a:ext cx="1910270" cy="276999"/>
          </a:xfrm>
          <a:prstGeom prst="rect">
            <a:avLst/>
          </a:prstGeom>
          <a:solidFill>
            <a:srgbClr val="000000">
              <a:alpha val="50196"/>
            </a:srgbClr>
          </a:solidFill>
          <a:ln>
            <a:solidFill>
              <a:srgbClr val="000000">
                <a:alpha val="50196"/>
              </a:srgbClr>
            </a:solidFill>
          </a:ln>
        </p:spPr>
        <p:txBody>
          <a:bodyPr wrap="square" rtlCol="0">
            <a:spAutoFit/>
          </a:bodyPr>
          <a:lstStyle/>
          <a:p>
            <a:r>
              <a:rPr lang="pt-BR" sz="1200" b="1" spc="50" dirty="0">
                <a:ln w="0"/>
                <a:solidFill>
                  <a:schemeClr val="bg2"/>
                </a:solidFill>
                <a:effectLst>
                  <a:innerShdw blurRad="63500" dist="50800" dir="13500000">
                    <a:srgbClr val="000000">
                      <a:alpha val="50000"/>
                    </a:srgbClr>
                  </a:innerShdw>
                </a:effectLst>
                <a:latin typeface="Arial Black" panose="020B0A04020102020204" pitchFamily="34" charset="0"/>
              </a:rPr>
              <a:t>Guilherme Galante</a:t>
            </a:r>
          </a:p>
        </p:txBody>
      </p:sp>
    </p:spTree>
    <p:extLst>
      <p:ext uri="{BB962C8B-B14F-4D97-AF65-F5344CB8AC3E}">
        <p14:creationId xmlns:p14="http://schemas.microsoft.com/office/powerpoint/2010/main" val="33869102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0" y="0"/>
            <a:ext cx="9601200" cy="128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10" name="CaixaDeTexto 9">
            <a:extLst>
              <a:ext uri="{FF2B5EF4-FFF2-40B4-BE49-F238E27FC236}">
                <a16:creationId xmlns:a16="http://schemas.microsoft.com/office/drawing/2014/main" id="{8A4DB1A6-C276-4308-930B-93D6682AD0C0}"/>
              </a:ext>
            </a:extLst>
          </p:cNvPr>
          <p:cNvSpPr txBox="1"/>
          <p:nvPr/>
        </p:nvSpPr>
        <p:spPr>
          <a:xfrm>
            <a:off x="1456777" y="873690"/>
            <a:ext cx="7404587" cy="707886"/>
          </a:xfrm>
          <a:prstGeom prst="rect">
            <a:avLst/>
          </a:prstGeom>
          <a:noFill/>
        </p:spPr>
        <p:txBody>
          <a:bodyPr wrap="square" rtlCol="0">
            <a:spAutoFit/>
          </a:bodyPr>
          <a:lstStyle/>
          <a:p>
            <a:r>
              <a:rPr lang="pt-BR" sz="4000" dirty="0">
                <a:latin typeface="Impact" panose="020B0806030902050204" pitchFamily="34" charset="0"/>
              </a:rPr>
              <a:t>Finalização</a:t>
            </a:r>
          </a:p>
        </p:txBody>
      </p:sp>
      <p:sp>
        <p:nvSpPr>
          <p:cNvPr id="11" name="CaixaDeTexto 10">
            <a:extLst>
              <a:ext uri="{FF2B5EF4-FFF2-40B4-BE49-F238E27FC236}">
                <a16:creationId xmlns:a16="http://schemas.microsoft.com/office/drawing/2014/main" id="{1608D288-261D-45B5-AAA5-69BF01FADDA0}"/>
              </a:ext>
            </a:extLst>
          </p:cNvPr>
          <p:cNvSpPr txBox="1"/>
          <p:nvPr/>
        </p:nvSpPr>
        <p:spPr>
          <a:xfrm>
            <a:off x="1456776" y="2455266"/>
            <a:ext cx="7010773" cy="2308324"/>
          </a:xfrm>
          <a:prstGeom prst="rect">
            <a:avLst/>
          </a:prstGeom>
          <a:noFill/>
        </p:spPr>
        <p:txBody>
          <a:bodyPr wrap="square" rtlCol="0">
            <a:spAutoFit/>
          </a:bodyPr>
          <a:lstStyle/>
          <a:p>
            <a:r>
              <a:rPr lang="pt-BR" sz="2400" dirty="0"/>
              <a:t>Este ebook foi criado por IA, e diagramado por um humano. O passo a passo você pode encontrar em meu GitHub.</a:t>
            </a:r>
          </a:p>
          <a:p>
            <a:endParaRPr lang="pt-BR" sz="2400" dirty="0"/>
          </a:p>
          <a:p>
            <a:endParaRPr lang="pt-BR" sz="1600" i="1" dirty="0"/>
          </a:p>
          <a:p>
            <a:endParaRPr lang="pt-BR" sz="1600" i="1" dirty="0"/>
          </a:p>
          <a:p>
            <a:endParaRPr lang="pt-BR" sz="1600" i="1" dirty="0"/>
          </a:p>
        </p:txBody>
      </p:sp>
      <p:sp>
        <p:nvSpPr>
          <p:cNvPr id="12" name="CaixaDeTexto 11">
            <a:extLst>
              <a:ext uri="{FF2B5EF4-FFF2-40B4-BE49-F238E27FC236}">
                <a16:creationId xmlns:a16="http://schemas.microsoft.com/office/drawing/2014/main" id="{BF481C89-4304-4C1E-8C65-0B743A7BCD74}"/>
              </a:ext>
            </a:extLst>
          </p:cNvPr>
          <p:cNvSpPr txBox="1"/>
          <p:nvPr/>
        </p:nvSpPr>
        <p:spPr>
          <a:xfrm>
            <a:off x="1456776" y="1617953"/>
            <a:ext cx="7404587" cy="584775"/>
          </a:xfrm>
          <a:prstGeom prst="rect">
            <a:avLst/>
          </a:prstGeom>
          <a:noFill/>
        </p:spPr>
        <p:txBody>
          <a:bodyPr wrap="square" rtlCol="0">
            <a:spAutoFit/>
          </a:bodyPr>
          <a:lstStyle/>
          <a:p>
            <a:r>
              <a:rPr lang="pt-BR" sz="3200" dirty="0">
                <a:effectLst>
                  <a:outerShdw blurRad="38100" dist="38100" dir="2700000" algn="tl">
                    <a:srgbClr val="000000">
                      <a:alpha val="43137"/>
                    </a:srgbClr>
                  </a:outerShdw>
                </a:effectLst>
                <a:latin typeface="+mj-lt"/>
              </a:rPr>
              <a:t>Mantenha a chama da aprendizagem acesa!</a:t>
            </a:r>
          </a:p>
        </p:txBody>
      </p:sp>
      <p:sp>
        <p:nvSpPr>
          <p:cNvPr id="16" name="Retângulo 15">
            <a:extLst>
              <a:ext uri="{FF2B5EF4-FFF2-40B4-BE49-F238E27FC236}">
                <a16:creationId xmlns:a16="http://schemas.microsoft.com/office/drawing/2014/main" id="{4725432E-E352-4F93-9716-AB9953F72C1C}"/>
              </a:ext>
            </a:extLst>
          </p:cNvPr>
          <p:cNvSpPr/>
          <p:nvPr/>
        </p:nvSpPr>
        <p:spPr>
          <a:xfrm>
            <a:off x="0" y="12227224"/>
            <a:ext cx="9601200" cy="574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0728CCB3-300C-4146-A7AE-93642348DBF4}"/>
              </a:ext>
            </a:extLst>
          </p:cNvPr>
          <p:cNvSpPr txBox="1"/>
          <p:nvPr/>
        </p:nvSpPr>
        <p:spPr>
          <a:xfrm>
            <a:off x="8697501" y="12160469"/>
            <a:ext cx="743297" cy="707886"/>
          </a:xfrm>
          <a:prstGeom prst="rect">
            <a:avLst/>
          </a:prstGeom>
          <a:noFill/>
        </p:spPr>
        <p:txBody>
          <a:bodyPr wrap="square" rtlCol="0">
            <a:spAutoFit/>
          </a:bodyPr>
          <a:lstStyle/>
          <a:p>
            <a:pPr algn="ctr"/>
            <a:r>
              <a:rPr lang="pt-BR" sz="4000" dirty="0">
                <a:ln>
                  <a:solidFill>
                    <a:schemeClr val="bg1"/>
                  </a:solidFill>
                </a:ln>
                <a:effectLst>
                  <a:reflection blurRad="6350" stA="55000" endA="300" endPos="45500" dir="5400000" sy="-100000" algn="bl" rotWithShape="0"/>
                </a:effectLst>
                <a:latin typeface="Impact" panose="020B0806030902050204" pitchFamily="34" charset="0"/>
              </a:rPr>
              <a:t>34</a:t>
            </a:r>
            <a:endParaRPr lang="pt-BR" sz="9600" dirty="0">
              <a:ln>
                <a:solidFill>
                  <a:schemeClr val="bg1"/>
                </a:solidFill>
              </a:ln>
              <a:effectLst>
                <a:reflection blurRad="6350" stA="55000" endA="300" endPos="45500" dir="5400000" sy="-100000" algn="bl" rotWithShape="0"/>
              </a:effectLst>
              <a:latin typeface="Impact" panose="020B0806030902050204" pitchFamily="34" charset="0"/>
            </a:endParaRPr>
          </a:p>
        </p:txBody>
      </p:sp>
      <p:cxnSp>
        <p:nvCxnSpPr>
          <p:cNvPr id="13" name="Conector reto 12">
            <a:extLst>
              <a:ext uri="{FF2B5EF4-FFF2-40B4-BE49-F238E27FC236}">
                <a16:creationId xmlns:a16="http://schemas.microsoft.com/office/drawing/2014/main" id="{660794FF-D54B-4216-B9FD-CDF3827A8FD1}"/>
              </a:ext>
            </a:extLst>
          </p:cNvPr>
          <p:cNvCxnSpPr>
            <a:cxnSpLocks/>
          </p:cNvCxnSpPr>
          <p:nvPr/>
        </p:nvCxnSpPr>
        <p:spPr>
          <a:xfrm>
            <a:off x="1042757" y="873690"/>
            <a:ext cx="0" cy="11189167"/>
          </a:xfrm>
          <a:prstGeom prst="line">
            <a:avLst/>
          </a:prstGeom>
        </p:spPr>
        <p:style>
          <a:lnRef idx="1">
            <a:schemeClr val="dk1"/>
          </a:lnRef>
          <a:fillRef idx="0">
            <a:schemeClr val="dk1"/>
          </a:fillRef>
          <a:effectRef idx="0">
            <a:schemeClr val="dk1"/>
          </a:effectRef>
          <a:fontRef idx="minor">
            <a:schemeClr val="tx1"/>
          </a:fontRef>
        </p:style>
      </p:cxnSp>
      <p:pic>
        <p:nvPicPr>
          <p:cNvPr id="7" name="Imagem 6">
            <a:extLst>
              <a:ext uri="{FF2B5EF4-FFF2-40B4-BE49-F238E27FC236}">
                <a16:creationId xmlns:a16="http://schemas.microsoft.com/office/drawing/2014/main" id="{507F3E48-F8B7-4F59-B358-A3CDF1754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2145" y="4041934"/>
            <a:ext cx="786740" cy="786740"/>
          </a:xfrm>
          <a:prstGeom prst="rect">
            <a:avLst/>
          </a:prstGeom>
        </p:spPr>
      </p:pic>
      <p:sp>
        <p:nvSpPr>
          <p:cNvPr id="21" name="CaixaDeTexto 20">
            <a:extLst>
              <a:ext uri="{FF2B5EF4-FFF2-40B4-BE49-F238E27FC236}">
                <a16:creationId xmlns:a16="http://schemas.microsoft.com/office/drawing/2014/main" id="{52B99D19-26DA-448D-920C-C69340EC6AEA}"/>
              </a:ext>
            </a:extLst>
          </p:cNvPr>
          <p:cNvSpPr txBox="1"/>
          <p:nvPr/>
        </p:nvSpPr>
        <p:spPr>
          <a:xfrm>
            <a:off x="2536675" y="4301925"/>
            <a:ext cx="5607749" cy="923330"/>
          </a:xfrm>
          <a:prstGeom prst="rect">
            <a:avLst/>
          </a:prstGeom>
          <a:noFill/>
        </p:spPr>
        <p:txBody>
          <a:bodyPr wrap="square">
            <a:spAutoFit/>
          </a:bodyPr>
          <a:lstStyle/>
          <a:p>
            <a:r>
              <a:rPr lang="pt-BR" dirty="0">
                <a:hlinkClick r:id="rId3"/>
              </a:rPr>
              <a:t>https://github.com/GuilhermeGalante/GuilhermeGalante</a:t>
            </a:r>
            <a:endParaRPr lang="pt-BR" dirty="0"/>
          </a:p>
          <a:p>
            <a:endParaRPr lang="pt-BR" dirty="0"/>
          </a:p>
          <a:p>
            <a:endParaRPr lang="pt-BR" dirty="0"/>
          </a:p>
        </p:txBody>
      </p:sp>
      <p:pic>
        <p:nvPicPr>
          <p:cNvPr id="23" name="Imagem 22">
            <a:extLst>
              <a:ext uri="{FF2B5EF4-FFF2-40B4-BE49-F238E27FC236}">
                <a16:creationId xmlns:a16="http://schemas.microsoft.com/office/drawing/2014/main" id="{9A169B7A-B9B4-4941-A516-5383A0DFF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7141" y="5225255"/>
            <a:ext cx="676747" cy="676747"/>
          </a:xfrm>
          <a:prstGeom prst="rect">
            <a:avLst/>
          </a:prstGeom>
        </p:spPr>
      </p:pic>
      <p:sp>
        <p:nvSpPr>
          <p:cNvPr id="25" name="CaixaDeTexto 24">
            <a:extLst>
              <a:ext uri="{FF2B5EF4-FFF2-40B4-BE49-F238E27FC236}">
                <a16:creationId xmlns:a16="http://schemas.microsoft.com/office/drawing/2014/main" id="{9A41D402-B3DD-4A57-93B9-C4ED791741B1}"/>
              </a:ext>
            </a:extLst>
          </p:cNvPr>
          <p:cNvSpPr txBox="1"/>
          <p:nvPr/>
        </p:nvSpPr>
        <p:spPr>
          <a:xfrm>
            <a:off x="2536675" y="5378962"/>
            <a:ext cx="6268154" cy="646331"/>
          </a:xfrm>
          <a:prstGeom prst="rect">
            <a:avLst/>
          </a:prstGeom>
          <a:noFill/>
        </p:spPr>
        <p:txBody>
          <a:bodyPr wrap="square">
            <a:spAutoFit/>
          </a:bodyPr>
          <a:lstStyle/>
          <a:p>
            <a:r>
              <a:rPr lang="pt-BR" dirty="0">
                <a:hlinkClick r:id="rId5"/>
              </a:rPr>
              <a:t>https://www.linkedin.com/in/guilherme-galante-368365299/</a:t>
            </a:r>
            <a:endParaRPr lang="pt-BR" dirty="0"/>
          </a:p>
          <a:p>
            <a:endParaRPr lang="pt-BR" dirty="0"/>
          </a:p>
        </p:txBody>
      </p:sp>
    </p:spTree>
    <p:extLst>
      <p:ext uri="{BB962C8B-B14F-4D97-AF65-F5344CB8AC3E}">
        <p14:creationId xmlns:p14="http://schemas.microsoft.com/office/powerpoint/2010/main" val="26656736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11624" y="0"/>
            <a:ext cx="9601200" cy="128016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4" name="CaixaDeTexto 3">
            <a:extLst>
              <a:ext uri="{FF2B5EF4-FFF2-40B4-BE49-F238E27FC236}">
                <a16:creationId xmlns:a16="http://schemas.microsoft.com/office/drawing/2014/main" id="{EAACBDA1-1BB5-41D6-B703-4EEE62B2E635}"/>
              </a:ext>
            </a:extLst>
          </p:cNvPr>
          <p:cNvSpPr txBox="1"/>
          <p:nvPr/>
        </p:nvSpPr>
        <p:spPr>
          <a:xfrm>
            <a:off x="2702268" y="6537744"/>
            <a:ext cx="6278005" cy="1015663"/>
          </a:xfrm>
          <a:prstGeom prst="rect">
            <a:avLst/>
          </a:prstGeom>
          <a:noFill/>
        </p:spPr>
        <p:txBody>
          <a:bodyPr wrap="square" rtlCol="0">
            <a:spAutoFit/>
          </a:bodyPr>
          <a:lstStyle/>
          <a:p>
            <a:pPr algn="ctr"/>
            <a:r>
              <a:rPr lang="pt-BR" sz="6000" dirty="0">
                <a:solidFill>
                  <a:schemeClr val="bg1"/>
                </a:solidFill>
                <a:latin typeface="Impact" panose="020B0806030902050204" pitchFamily="34" charset="0"/>
              </a:rPr>
              <a:t>Agradecimentos</a:t>
            </a:r>
          </a:p>
        </p:txBody>
      </p:sp>
      <p:sp>
        <p:nvSpPr>
          <p:cNvPr id="6" name="CaixaDeTexto 5">
            <a:extLst>
              <a:ext uri="{FF2B5EF4-FFF2-40B4-BE49-F238E27FC236}">
                <a16:creationId xmlns:a16="http://schemas.microsoft.com/office/drawing/2014/main" id="{CD7D4221-BDBE-4903-AFD1-66F52956D7CE}"/>
              </a:ext>
            </a:extLst>
          </p:cNvPr>
          <p:cNvSpPr txBox="1"/>
          <p:nvPr/>
        </p:nvSpPr>
        <p:spPr>
          <a:xfrm>
            <a:off x="3575223" y="2212880"/>
            <a:ext cx="4501263" cy="4508927"/>
          </a:xfrm>
          <a:prstGeom prst="rect">
            <a:avLst/>
          </a:prstGeom>
          <a:noFill/>
        </p:spPr>
        <p:txBody>
          <a:bodyPr wrap="square" rtlCol="0">
            <a:spAutoFit/>
          </a:bodyPr>
          <a:lstStyle/>
          <a:p>
            <a:pPr algn="ctr"/>
            <a:r>
              <a:rPr lang="pt-BR" sz="28700" dirty="0">
                <a:ln>
                  <a:solidFill>
                    <a:schemeClr val="accent4"/>
                  </a:solidFill>
                </a:ln>
                <a:noFill/>
                <a:effectLst>
                  <a:reflection blurRad="6350" stA="55000" endA="300" endPos="45500" dir="5400000" sy="-100000" algn="bl" rotWithShape="0"/>
                </a:effectLst>
                <a:latin typeface="Impact" panose="020B0806030902050204" pitchFamily="34" charset="0"/>
              </a:rPr>
              <a:t>07</a:t>
            </a:r>
            <a:endParaRPr lang="pt-BR" sz="41300" dirty="0">
              <a:ln>
                <a:solidFill>
                  <a:schemeClr val="accent4"/>
                </a:solidFill>
              </a:ln>
              <a:noFill/>
              <a:effectLst>
                <a:reflection blurRad="6350" stA="55000" endA="300" endPos="45500" dir="5400000" sy="-100000" algn="bl" rotWithShape="0"/>
              </a:effectLst>
              <a:latin typeface="Impact" panose="020B0806030902050204" pitchFamily="34" charset="0"/>
            </a:endParaRPr>
          </a:p>
        </p:txBody>
      </p:sp>
      <p:sp>
        <p:nvSpPr>
          <p:cNvPr id="8" name="Retângulo 7">
            <a:extLst>
              <a:ext uri="{FF2B5EF4-FFF2-40B4-BE49-F238E27FC236}">
                <a16:creationId xmlns:a16="http://schemas.microsoft.com/office/drawing/2014/main" id="{5750729B-3FD6-4DC7-B9AD-B9EBF0FE6555}"/>
              </a:ext>
            </a:extLst>
          </p:cNvPr>
          <p:cNvSpPr/>
          <p:nvPr/>
        </p:nvSpPr>
        <p:spPr>
          <a:xfrm>
            <a:off x="0" y="0"/>
            <a:ext cx="2702268" cy="12801600"/>
          </a:xfrm>
          <a:prstGeom prst="rect">
            <a:avLst/>
          </a:prstGeom>
          <a:blipFill dpi="0" rotWithShape="1">
            <a:blip r:embed="rId2">
              <a:alphaModFix amt="7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D3C3DF2F-A613-4C27-B285-CF5A6F2D8355}"/>
              </a:ext>
            </a:extLst>
          </p:cNvPr>
          <p:cNvPicPr>
            <a:picLocks noChangeAspect="1"/>
          </p:cNvPicPr>
          <p:nvPr/>
        </p:nvPicPr>
        <p:blipFill rotWithShape="1">
          <a:blip r:embed="rId3">
            <a:extLst>
              <a:ext uri="{28A0092B-C50C-407E-A947-70E740481C1C}">
                <a14:useLocalDpi xmlns:a14="http://schemas.microsoft.com/office/drawing/2010/main" val="0"/>
              </a:ext>
            </a:extLst>
          </a:blip>
          <a:srcRect l="27897" r="40469"/>
          <a:stretch/>
        </p:blipFill>
        <p:spPr>
          <a:xfrm>
            <a:off x="0" y="0"/>
            <a:ext cx="2702268" cy="12801600"/>
          </a:xfrm>
          <a:prstGeom prst="rect">
            <a:avLst/>
          </a:prstGeom>
        </p:spPr>
      </p:pic>
      <p:pic>
        <p:nvPicPr>
          <p:cNvPr id="7" name="Imagem 6">
            <a:extLst>
              <a:ext uri="{FF2B5EF4-FFF2-40B4-BE49-F238E27FC236}">
                <a16:creationId xmlns:a16="http://schemas.microsoft.com/office/drawing/2014/main" id="{6379D377-6916-451B-B7A1-DA716BB8FCBD}"/>
              </a:ext>
            </a:extLst>
          </p:cNvPr>
          <p:cNvPicPr>
            <a:picLocks noChangeAspect="1"/>
          </p:cNvPicPr>
          <p:nvPr/>
        </p:nvPicPr>
        <p:blipFill rotWithShape="1">
          <a:blip r:embed="rId4">
            <a:extLst>
              <a:ext uri="{28A0092B-C50C-407E-A947-70E740481C1C}">
                <a14:useLocalDpi xmlns:a14="http://schemas.microsoft.com/office/drawing/2010/main" val="0"/>
              </a:ext>
            </a:extLst>
          </a:blip>
          <a:srcRect r="68698"/>
          <a:stretch/>
        </p:blipFill>
        <p:spPr>
          <a:xfrm>
            <a:off x="0" y="0"/>
            <a:ext cx="2671436" cy="12801600"/>
          </a:xfrm>
          <a:prstGeom prst="rect">
            <a:avLst/>
          </a:prstGeom>
        </p:spPr>
      </p:pic>
      <p:pic>
        <p:nvPicPr>
          <p:cNvPr id="9" name="Imagem 8">
            <a:extLst>
              <a:ext uri="{FF2B5EF4-FFF2-40B4-BE49-F238E27FC236}">
                <a16:creationId xmlns:a16="http://schemas.microsoft.com/office/drawing/2014/main" id="{CEEF3BD5-50AA-4214-B013-CFC626B4EA1C}"/>
              </a:ext>
            </a:extLst>
          </p:cNvPr>
          <p:cNvPicPr>
            <a:picLocks noChangeAspect="1"/>
          </p:cNvPicPr>
          <p:nvPr/>
        </p:nvPicPr>
        <p:blipFill rotWithShape="1">
          <a:blip r:embed="rId5">
            <a:extLst>
              <a:ext uri="{28A0092B-C50C-407E-A947-70E740481C1C}">
                <a14:useLocalDpi xmlns:a14="http://schemas.microsoft.com/office/drawing/2010/main" val="0"/>
              </a:ext>
            </a:extLst>
          </a:blip>
          <a:srcRect r="68337"/>
          <a:stretch/>
        </p:blipFill>
        <p:spPr>
          <a:xfrm>
            <a:off x="0" y="0"/>
            <a:ext cx="2702268" cy="12801600"/>
          </a:xfrm>
          <a:prstGeom prst="rect">
            <a:avLst/>
          </a:prstGeom>
        </p:spPr>
      </p:pic>
      <p:sp>
        <p:nvSpPr>
          <p:cNvPr id="11" name="CaixaDeTexto 10">
            <a:extLst>
              <a:ext uri="{FF2B5EF4-FFF2-40B4-BE49-F238E27FC236}">
                <a16:creationId xmlns:a16="http://schemas.microsoft.com/office/drawing/2014/main" id="{29EAAA98-9FC3-43D9-9884-5EE85A444139}"/>
              </a:ext>
            </a:extLst>
          </p:cNvPr>
          <p:cNvSpPr txBox="1"/>
          <p:nvPr/>
        </p:nvSpPr>
        <p:spPr>
          <a:xfrm>
            <a:off x="2793534" y="7730680"/>
            <a:ext cx="6490191" cy="4893647"/>
          </a:xfrm>
          <a:prstGeom prst="rect">
            <a:avLst/>
          </a:prstGeom>
          <a:noFill/>
        </p:spPr>
        <p:txBody>
          <a:bodyPr wrap="square" rtlCol="0">
            <a:spAutoFit/>
          </a:bodyPr>
          <a:lstStyle/>
          <a:p>
            <a:pPr algn="ctr"/>
            <a:r>
              <a:rPr lang="pt-BR" sz="2400" dirty="0">
                <a:solidFill>
                  <a:schemeClr val="bg1"/>
                </a:solidFill>
              </a:rPr>
              <a:t>Agradeço a você, leitor, por se juntar a mim nesta jornada de aprendizado. Sua confiança e interesse me motivam a continuar compartilhando conhecimento e contribuindo para o sucesso da comunidade de investidores.</a:t>
            </a:r>
          </a:p>
          <a:p>
            <a:pPr algn="ctr"/>
            <a:r>
              <a:rPr lang="pt-BR" sz="2400" dirty="0">
                <a:solidFill>
                  <a:schemeClr val="bg1"/>
                </a:solidFill>
              </a:rPr>
              <a:t>Desejo a você uma jornada de sucesso e realizações no mundo dos investimentos. Que seus investimentos sejam prósperos e seus sonhos se tornem realidade!</a:t>
            </a:r>
          </a:p>
          <a:p>
            <a:pPr algn="ctr"/>
            <a:r>
              <a:rPr lang="pt-BR" sz="2400" dirty="0">
                <a:solidFill>
                  <a:schemeClr val="bg1"/>
                </a:solidFill>
              </a:rPr>
              <a:t>Invista com sabedoria, disciplina e paixão, e construa um futuro financeiro brilhante!</a:t>
            </a:r>
          </a:p>
          <a:p>
            <a:pPr algn="ctr"/>
            <a:endParaRPr lang="pt-BR" sz="1600" i="1" dirty="0">
              <a:solidFill>
                <a:schemeClr val="bg1"/>
              </a:solidFill>
            </a:endParaRPr>
          </a:p>
          <a:p>
            <a:pPr algn="ctr"/>
            <a:endParaRPr lang="pt-BR" sz="1600" i="1" dirty="0">
              <a:solidFill>
                <a:schemeClr val="bg1"/>
              </a:solidFill>
            </a:endParaRPr>
          </a:p>
          <a:p>
            <a:pPr algn="ctr"/>
            <a:endParaRPr lang="pt-BR" sz="1600" i="1" dirty="0">
              <a:solidFill>
                <a:schemeClr val="bg1"/>
              </a:solidFill>
            </a:endParaRPr>
          </a:p>
        </p:txBody>
      </p:sp>
      <p:sp>
        <p:nvSpPr>
          <p:cNvPr id="12" name="CaixaDeTexto 11">
            <a:extLst>
              <a:ext uri="{FF2B5EF4-FFF2-40B4-BE49-F238E27FC236}">
                <a16:creationId xmlns:a16="http://schemas.microsoft.com/office/drawing/2014/main" id="{A1BD982E-2E0A-4A00-9FFF-3999C791BDCF}"/>
              </a:ext>
            </a:extLst>
          </p:cNvPr>
          <p:cNvSpPr txBox="1"/>
          <p:nvPr/>
        </p:nvSpPr>
        <p:spPr>
          <a:xfrm>
            <a:off x="3867616" y="12234512"/>
            <a:ext cx="1910270" cy="276999"/>
          </a:xfrm>
          <a:prstGeom prst="rect">
            <a:avLst/>
          </a:prstGeom>
          <a:solidFill>
            <a:srgbClr val="000000">
              <a:alpha val="50196"/>
            </a:srgbClr>
          </a:solidFill>
          <a:ln>
            <a:solidFill>
              <a:srgbClr val="000000">
                <a:alpha val="50196"/>
              </a:srgbClr>
            </a:solidFill>
          </a:ln>
        </p:spPr>
        <p:txBody>
          <a:bodyPr wrap="square" rtlCol="0">
            <a:spAutoFit/>
          </a:bodyPr>
          <a:lstStyle/>
          <a:p>
            <a:r>
              <a:rPr lang="pt-BR" sz="1200" b="1" spc="50" dirty="0">
                <a:ln w="0"/>
                <a:solidFill>
                  <a:schemeClr val="bg2"/>
                </a:solidFill>
                <a:effectLst>
                  <a:innerShdw blurRad="63500" dist="50800" dir="13500000">
                    <a:srgbClr val="000000">
                      <a:alpha val="50000"/>
                    </a:srgbClr>
                  </a:innerShdw>
                </a:effectLst>
                <a:latin typeface="Arial Black" panose="020B0A04020102020204" pitchFamily="34" charset="0"/>
              </a:rPr>
              <a:t>Guilherme Galante</a:t>
            </a:r>
          </a:p>
        </p:txBody>
      </p:sp>
    </p:spTree>
    <p:extLst>
      <p:ext uri="{BB962C8B-B14F-4D97-AF65-F5344CB8AC3E}">
        <p14:creationId xmlns:p14="http://schemas.microsoft.com/office/powerpoint/2010/main" val="4145243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B2C73261-7C4E-4163-8D53-6B28B8D4D7A0}"/>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Regras: - Use fontes múltiplas de 8. (8,16,24,32,40)</a:t>
            </a:r>
          </a:p>
          <a:p>
            <a:pPr marL="457200" indent="-457200" algn="ctr">
              <a:buFontTx/>
              <a:buChar char="-"/>
            </a:pPr>
            <a:r>
              <a:rPr lang="pt-BR" sz="3200" dirty="0"/>
              <a:t>Utilize poucos textos</a:t>
            </a:r>
          </a:p>
          <a:p>
            <a:pPr marL="457200" indent="-457200" algn="ctr">
              <a:buFontTx/>
              <a:buChar char="-"/>
            </a:pPr>
            <a:r>
              <a:rPr lang="pt-BR" sz="3200" dirty="0"/>
              <a:t>Ter um layout agradável </a:t>
            </a:r>
          </a:p>
          <a:p>
            <a:pPr marL="457200" indent="-457200" algn="ctr">
              <a:buFontTx/>
              <a:buChar char="-"/>
            </a:pPr>
            <a:r>
              <a:rPr lang="pt-BR" sz="3200" dirty="0"/>
              <a:t>Dica: =</a:t>
            </a:r>
            <a:r>
              <a:rPr lang="pt-BR" sz="3200" dirty="0" err="1"/>
              <a:t>lorem</a:t>
            </a:r>
            <a:r>
              <a:rPr lang="pt-BR" sz="3200" dirty="0"/>
              <a:t>(1)</a:t>
            </a:r>
          </a:p>
          <a:p>
            <a:pPr marL="457200" indent="-457200" algn="ctr">
              <a:buFontTx/>
              <a:buChar char="-"/>
            </a:pPr>
            <a:endParaRPr lang="pt-BR" sz="3200" dirty="0"/>
          </a:p>
        </p:txBody>
      </p:sp>
      <p:sp>
        <p:nvSpPr>
          <p:cNvPr id="5" name="CaixaDeTexto 4">
            <a:extLst>
              <a:ext uri="{FF2B5EF4-FFF2-40B4-BE49-F238E27FC236}">
                <a16:creationId xmlns:a16="http://schemas.microsoft.com/office/drawing/2014/main" id="{561A8321-8D17-4E81-A45B-BE5AA0B71443}"/>
              </a:ext>
            </a:extLst>
          </p:cNvPr>
          <p:cNvSpPr txBox="1"/>
          <p:nvPr/>
        </p:nvSpPr>
        <p:spPr>
          <a:xfrm>
            <a:off x="1269951" y="733854"/>
            <a:ext cx="6278005" cy="707886"/>
          </a:xfrm>
          <a:prstGeom prst="rect">
            <a:avLst/>
          </a:prstGeom>
          <a:noFill/>
        </p:spPr>
        <p:txBody>
          <a:bodyPr wrap="square" rtlCol="0">
            <a:spAutoFit/>
          </a:bodyPr>
          <a:lstStyle/>
          <a:p>
            <a:r>
              <a:rPr lang="pt-BR" sz="4000" dirty="0">
                <a:latin typeface="Impact" panose="020B0806030902050204" pitchFamily="34" charset="0"/>
              </a:rPr>
              <a:t>Lorem ipsum dolor sit amet, </a:t>
            </a:r>
          </a:p>
        </p:txBody>
      </p:sp>
      <p:sp>
        <p:nvSpPr>
          <p:cNvPr id="6" name="CaixaDeTexto 5">
            <a:extLst>
              <a:ext uri="{FF2B5EF4-FFF2-40B4-BE49-F238E27FC236}">
                <a16:creationId xmlns:a16="http://schemas.microsoft.com/office/drawing/2014/main" id="{073D319C-A945-4458-9D93-A38CBF1555CC}"/>
              </a:ext>
            </a:extLst>
          </p:cNvPr>
          <p:cNvSpPr txBox="1"/>
          <p:nvPr/>
        </p:nvSpPr>
        <p:spPr>
          <a:xfrm>
            <a:off x="1269951" y="3042178"/>
            <a:ext cx="6278005" cy="2308324"/>
          </a:xfrm>
          <a:prstGeom prst="rect">
            <a:avLst/>
          </a:prstGeom>
          <a:noFill/>
        </p:spPr>
        <p:txBody>
          <a:bodyPr wrap="square" rtlCol="0">
            <a:spAutoFit/>
          </a:bodyPr>
          <a:lstStyle/>
          <a:p>
            <a:r>
              <a:rPr lang="pt-BR" sz="2400" dirty="0"/>
              <a:t>Lorem ipsum dolor sit amet, consectetuer adipiscing elit. Maecenas porttitor congue massa. Fusce posuere, magna sed pulvinar ultricies, purus lectus malesuada libero, sit amet commodo magna eros quis urna.</a:t>
            </a:r>
          </a:p>
          <a:p>
            <a:endParaRPr lang="pt-BR" sz="2400" dirty="0"/>
          </a:p>
        </p:txBody>
      </p:sp>
      <p:sp>
        <p:nvSpPr>
          <p:cNvPr id="7" name="CaixaDeTexto 6">
            <a:extLst>
              <a:ext uri="{FF2B5EF4-FFF2-40B4-BE49-F238E27FC236}">
                <a16:creationId xmlns:a16="http://schemas.microsoft.com/office/drawing/2014/main" id="{0F0ECE4A-B695-4740-8D32-69E5AC8EEB0D}"/>
              </a:ext>
            </a:extLst>
          </p:cNvPr>
          <p:cNvSpPr txBox="1"/>
          <p:nvPr/>
        </p:nvSpPr>
        <p:spPr>
          <a:xfrm>
            <a:off x="1386329" y="1441740"/>
            <a:ext cx="6278005" cy="584775"/>
          </a:xfrm>
          <a:prstGeom prst="rect">
            <a:avLst/>
          </a:prstGeom>
          <a:noFill/>
        </p:spPr>
        <p:txBody>
          <a:bodyPr wrap="square" rtlCol="0">
            <a:spAutoFit/>
          </a:bodyPr>
          <a:lstStyle/>
          <a:p>
            <a:r>
              <a:rPr lang="pt-BR" sz="3200" dirty="0">
                <a:latin typeface="+mj-lt"/>
              </a:rPr>
              <a:t>Lorem ipsum dolor sit amet, </a:t>
            </a:r>
          </a:p>
        </p:txBody>
      </p:sp>
    </p:spTree>
    <p:extLst>
      <p:ext uri="{BB962C8B-B14F-4D97-AF65-F5344CB8AC3E}">
        <p14:creationId xmlns:p14="http://schemas.microsoft.com/office/powerpoint/2010/main" val="471792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385C69-110D-4D6B-9057-7EE38C17E29A}"/>
              </a:ext>
            </a:extLst>
          </p:cNvPr>
          <p:cNvSpPr/>
          <p:nvPr/>
        </p:nvSpPr>
        <p:spPr>
          <a:xfrm>
            <a:off x="-9256294" y="1090863"/>
            <a:ext cx="5085348" cy="373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Construir um modelo de divisória de capítulos.</a:t>
            </a:r>
          </a:p>
          <a:p>
            <a:pPr algn="ctr"/>
            <a:r>
              <a:rPr lang="pt-BR" sz="3200" dirty="0"/>
              <a:t>Ebooks vao ser consumidos digitalmente, cuidado com a quantidade de conteúdos.</a:t>
            </a:r>
          </a:p>
          <a:p>
            <a:pPr marL="457200" indent="-457200" algn="ctr">
              <a:buFontTx/>
              <a:buChar char="-"/>
            </a:pPr>
            <a:endParaRPr lang="pt-BR" sz="3200" dirty="0"/>
          </a:p>
        </p:txBody>
      </p:sp>
      <p:sp>
        <p:nvSpPr>
          <p:cNvPr id="3" name="Retângulo 2">
            <a:extLst>
              <a:ext uri="{FF2B5EF4-FFF2-40B4-BE49-F238E27FC236}">
                <a16:creationId xmlns:a16="http://schemas.microsoft.com/office/drawing/2014/main" id="{988457F3-6F68-4C92-8DE2-B221C2DA66BC}"/>
              </a:ext>
            </a:extLst>
          </p:cNvPr>
          <p:cNvSpPr/>
          <p:nvPr/>
        </p:nvSpPr>
        <p:spPr>
          <a:xfrm>
            <a:off x="0" y="0"/>
            <a:ext cx="9601200" cy="128016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4" name="CaixaDeTexto 3">
            <a:extLst>
              <a:ext uri="{FF2B5EF4-FFF2-40B4-BE49-F238E27FC236}">
                <a16:creationId xmlns:a16="http://schemas.microsoft.com/office/drawing/2014/main" id="{EAACBDA1-1BB5-41D6-B703-4EEE62B2E635}"/>
              </a:ext>
            </a:extLst>
          </p:cNvPr>
          <p:cNvSpPr txBox="1"/>
          <p:nvPr/>
        </p:nvSpPr>
        <p:spPr>
          <a:xfrm>
            <a:off x="1783299" y="5467817"/>
            <a:ext cx="6278005" cy="1938992"/>
          </a:xfrm>
          <a:prstGeom prst="rect">
            <a:avLst/>
          </a:prstGeom>
          <a:noFill/>
        </p:spPr>
        <p:txBody>
          <a:bodyPr wrap="square" rtlCol="0">
            <a:spAutoFit/>
          </a:bodyPr>
          <a:lstStyle/>
          <a:p>
            <a:pPr algn="ctr"/>
            <a:r>
              <a:rPr lang="pt-BR" sz="6000" dirty="0">
                <a:solidFill>
                  <a:schemeClr val="bg1"/>
                </a:solidFill>
                <a:latin typeface="Impact" panose="020B0806030902050204" pitchFamily="34" charset="0"/>
              </a:rPr>
              <a:t>Lorem ipsum dolor sit amet, </a:t>
            </a:r>
          </a:p>
        </p:txBody>
      </p:sp>
      <p:sp>
        <p:nvSpPr>
          <p:cNvPr id="6" name="CaixaDeTexto 5">
            <a:extLst>
              <a:ext uri="{FF2B5EF4-FFF2-40B4-BE49-F238E27FC236}">
                <a16:creationId xmlns:a16="http://schemas.microsoft.com/office/drawing/2014/main" id="{CD7D4221-BDBE-4903-AFD1-66F52956D7CE}"/>
              </a:ext>
            </a:extLst>
          </p:cNvPr>
          <p:cNvSpPr txBox="1"/>
          <p:nvPr/>
        </p:nvSpPr>
        <p:spPr>
          <a:xfrm>
            <a:off x="1661597" y="554854"/>
            <a:ext cx="6278005" cy="5386090"/>
          </a:xfrm>
          <a:prstGeom prst="rect">
            <a:avLst/>
          </a:prstGeom>
          <a:noFill/>
        </p:spPr>
        <p:txBody>
          <a:bodyPr wrap="square" rtlCol="0">
            <a:spAutoFit/>
          </a:bodyPr>
          <a:lstStyle/>
          <a:p>
            <a:pPr algn="ctr"/>
            <a:r>
              <a:rPr lang="pt-BR" sz="34400" dirty="0">
                <a:ln>
                  <a:solidFill>
                    <a:schemeClr val="accent4"/>
                  </a:solidFill>
                </a:ln>
                <a:noFill/>
                <a:effectLst>
                  <a:reflection blurRad="6350" stA="55000" endA="300" endPos="45500" dir="5400000" sy="-100000" algn="bl" rotWithShape="0"/>
                </a:effectLst>
                <a:latin typeface="Impact" panose="020B0806030902050204" pitchFamily="34" charset="0"/>
              </a:rPr>
              <a:t>01</a:t>
            </a:r>
          </a:p>
        </p:txBody>
      </p:sp>
      <p:sp>
        <p:nvSpPr>
          <p:cNvPr id="7" name="Retângulo 6">
            <a:extLst>
              <a:ext uri="{FF2B5EF4-FFF2-40B4-BE49-F238E27FC236}">
                <a16:creationId xmlns:a16="http://schemas.microsoft.com/office/drawing/2014/main" id="{08AA5574-7C60-42FC-B433-B5D405CC311E}"/>
              </a:ext>
            </a:extLst>
          </p:cNvPr>
          <p:cNvSpPr/>
          <p:nvPr/>
        </p:nvSpPr>
        <p:spPr>
          <a:xfrm>
            <a:off x="1221680" y="7812505"/>
            <a:ext cx="7157842" cy="76132"/>
          </a:xfrm>
          <a:prstGeom prst="rect">
            <a:avLst/>
          </a:prstGeom>
          <a:gradFill flip="none" rotWithShape="1">
            <a:gsLst>
              <a:gs pos="0">
                <a:schemeClr val="accent4"/>
              </a:gs>
              <a:gs pos="74000">
                <a:schemeClr val="accent4">
                  <a:lumMod val="60000"/>
                  <a:lumOff val="40000"/>
                </a:schemeClr>
              </a:gs>
              <a:gs pos="83000">
                <a:schemeClr val="accent4">
                  <a:lumMod val="20000"/>
                  <a:lumOff val="80000"/>
                </a:schemeClr>
              </a:gs>
              <a:gs pos="100000">
                <a:schemeClr val="accent4">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11820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9D0E7918-AF1E-4B1A-9F5F-7986F5C7ED78}"/>
              </a:ext>
            </a:extLst>
          </p:cNvPr>
          <p:cNvSpPr/>
          <p:nvPr/>
        </p:nvSpPr>
        <p:spPr>
          <a:xfrm>
            <a:off x="0" y="0"/>
            <a:ext cx="9601200" cy="12801600"/>
          </a:xfrm>
          <a:prstGeom prst="rect">
            <a:avLst/>
          </a:prstGeom>
          <a:solidFill>
            <a:srgbClr val="0104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3" name="Imagem 12">
            <a:extLst>
              <a:ext uri="{FF2B5EF4-FFF2-40B4-BE49-F238E27FC236}">
                <a16:creationId xmlns:a16="http://schemas.microsoft.com/office/drawing/2014/main" id="{DA21A7A4-2FC7-4796-8B6F-99FE2C800693}"/>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2841" r="10610" b="10192"/>
          <a:stretch/>
        </p:blipFill>
        <p:spPr>
          <a:xfrm>
            <a:off x="5217694" y="2097503"/>
            <a:ext cx="3781926" cy="8349917"/>
          </a:xfrm>
          <a:prstGeom prst="rect">
            <a:avLst/>
          </a:prstGeom>
          <a:effectLst>
            <a:reflection endPos="0" dist="50800" dir="5400000" sy="-100000" algn="bl" rotWithShape="0"/>
          </a:effectLst>
        </p:spPr>
      </p:pic>
      <p:sp>
        <p:nvSpPr>
          <p:cNvPr id="8" name="Fluxograma: Conector 7">
            <a:extLst>
              <a:ext uri="{FF2B5EF4-FFF2-40B4-BE49-F238E27FC236}">
                <a16:creationId xmlns:a16="http://schemas.microsoft.com/office/drawing/2014/main" id="{21D298B7-3C96-4A23-A4DD-756D292B2440}"/>
              </a:ext>
            </a:extLst>
          </p:cNvPr>
          <p:cNvSpPr>
            <a:spLocks/>
          </p:cNvSpPr>
          <p:nvPr/>
        </p:nvSpPr>
        <p:spPr>
          <a:xfrm>
            <a:off x="593557" y="2097505"/>
            <a:ext cx="8406063" cy="8349916"/>
          </a:xfrm>
          <a:prstGeom prst="flowChartConnector">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0EF1407E-92B8-4497-BF96-F98C93ABA722}"/>
              </a:ext>
            </a:extLst>
          </p:cNvPr>
          <p:cNvSpPr txBox="1"/>
          <p:nvPr/>
        </p:nvSpPr>
        <p:spPr>
          <a:xfrm>
            <a:off x="862262" y="4687413"/>
            <a:ext cx="4355431" cy="3170099"/>
          </a:xfrm>
          <a:prstGeom prst="rect">
            <a:avLst/>
          </a:prstGeom>
          <a:noFill/>
        </p:spPr>
        <p:txBody>
          <a:bodyPr wrap="square" rtlCol="0">
            <a:spAutoFit/>
          </a:bodyPr>
          <a:lstStyle/>
          <a:p>
            <a:r>
              <a:rPr lang="pt-BR" sz="4000" b="1" spc="50" dirty="0">
                <a:ln w="0"/>
                <a:solidFill>
                  <a:schemeClr val="bg2"/>
                </a:solidFill>
                <a:effectLst>
                  <a:innerShdw blurRad="63500" dist="50800" dir="13500000">
                    <a:srgbClr val="000000">
                      <a:alpha val="50000"/>
                    </a:srgbClr>
                  </a:innerShdw>
                </a:effectLst>
                <a:latin typeface="Arial Black" panose="020B0A04020102020204" pitchFamily="34" charset="0"/>
              </a:rPr>
              <a:t>Investir é para todos</a:t>
            </a:r>
          </a:p>
          <a:p>
            <a:pPr algn="r"/>
            <a:r>
              <a:rPr lang="pt-BR" sz="4000" b="1" spc="50" dirty="0">
                <a:ln w="0"/>
                <a:solidFill>
                  <a:schemeClr val="bg2"/>
                </a:solidFill>
                <a:effectLst>
                  <a:innerShdw blurRad="63500" dist="50800" dir="13500000">
                    <a:srgbClr val="000000">
                      <a:alpha val="50000"/>
                    </a:srgbClr>
                  </a:innerShdw>
                </a:effectLst>
                <a:latin typeface="Arial Black" panose="020B0A04020102020204" pitchFamily="34" charset="0"/>
              </a:rPr>
              <a:t>Guia essencial para iniciantes</a:t>
            </a:r>
          </a:p>
        </p:txBody>
      </p:sp>
      <p:sp>
        <p:nvSpPr>
          <p:cNvPr id="11" name="CaixaDeTexto 10">
            <a:extLst>
              <a:ext uri="{FF2B5EF4-FFF2-40B4-BE49-F238E27FC236}">
                <a16:creationId xmlns:a16="http://schemas.microsoft.com/office/drawing/2014/main" id="{2C979A44-0E43-4EBC-B538-E1A560406FF1}"/>
              </a:ext>
            </a:extLst>
          </p:cNvPr>
          <p:cNvSpPr txBox="1"/>
          <p:nvPr/>
        </p:nvSpPr>
        <p:spPr>
          <a:xfrm>
            <a:off x="1429004" y="11009700"/>
            <a:ext cx="7256536" cy="1077218"/>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pt-BR" sz="3200" b="1" dirty="0">
                <a:ln/>
                <a:solidFill>
                  <a:schemeClr val="accent4"/>
                </a:solidFill>
                <a:effectLst>
                  <a:reflection blurRad="6350" stA="55000" endA="300" endPos="45500" dir="5400000" sy="-100000" algn="bl" rotWithShape="0"/>
                </a:effectLst>
                <a:latin typeface="Arial Black" panose="020B0A04020102020204" pitchFamily="34" charset="0"/>
              </a:rPr>
              <a:t>Descubra os segredos que não te contam.</a:t>
            </a:r>
          </a:p>
        </p:txBody>
      </p:sp>
      <p:sp>
        <p:nvSpPr>
          <p:cNvPr id="15" name="CaixaDeTexto 14">
            <a:extLst>
              <a:ext uri="{FF2B5EF4-FFF2-40B4-BE49-F238E27FC236}">
                <a16:creationId xmlns:a16="http://schemas.microsoft.com/office/drawing/2014/main" id="{101E8C08-95AC-4F58-A2E8-C9429A1B2C53}"/>
              </a:ext>
            </a:extLst>
          </p:cNvPr>
          <p:cNvSpPr txBox="1"/>
          <p:nvPr/>
        </p:nvSpPr>
        <p:spPr>
          <a:xfrm>
            <a:off x="3845465" y="171607"/>
            <a:ext cx="1910270" cy="276999"/>
          </a:xfrm>
          <a:prstGeom prst="rect">
            <a:avLst/>
          </a:prstGeom>
          <a:solidFill>
            <a:srgbClr val="000000">
              <a:alpha val="50196"/>
            </a:srgbClr>
          </a:solidFill>
          <a:ln>
            <a:solidFill>
              <a:srgbClr val="000000">
                <a:alpha val="50196"/>
              </a:srgbClr>
            </a:solidFill>
          </a:ln>
        </p:spPr>
        <p:txBody>
          <a:bodyPr wrap="square" rtlCol="0">
            <a:spAutoFit/>
          </a:bodyPr>
          <a:lstStyle/>
          <a:p>
            <a:r>
              <a:rPr lang="pt-BR" sz="1200" b="1" spc="50" dirty="0">
                <a:ln w="0"/>
                <a:solidFill>
                  <a:schemeClr val="bg2"/>
                </a:solidFill>
                <a:effectLst>
                  <a:innerShdw blurRad="63500" dist="50800" dir="13500000">
                    <a:srgbClr val="000000">
                      <a:alpha val="50000"/>
                    </a:srgbClr>
                  </a:innerShdw>
                </a:effectLst>
                <a:latin typeface="Arial Black" panose="020B0A04020102020204" pitchFamily="34" charset="0"/>
              </a:rPr>
              <a:t>Guilherme Galante</a:t>
            </a:r>
          </a:p>
        </p:txBody>
      </p:sp>
    </p:spTree>
    <p:extLst>
      <p:ext uri="{BB962C8B-B14F-4D97-AF65-F5344CB8AC3E}">
        <p14:creationId xmlns:p14="http://schemas.microsoft.com/office/powerpoint/2010/main" val="399116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9D0E7918-AF1E-4B1A-9F5F-7986F5C7ED78}"/>
              </a:ext>
            </a:extLst>
          </p:cNvPr>
          <p:cNvSpPr/>
          <p:nvPr/>
        </p:nvSpPr>
        <p:spPr>
          <a:xfrm>
            <a:off x="0" y="0"/>
            <a:ext cx="9601200" cy="12801600"/>
          </a:xfrm>
          <a:prstGeom prst="rect">
            <a:avLst/>
          </a:prstGeom>
          <a:solidFill>
            <a:srgbClr val="01040D"/>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3" name="Imagem 12">
            <a:extLst>
              <a:ext uri="{FF2B5EF4-FFF2-40B4-BE49-F238E27FC236}">
                <a16:creationId xmlns:a16="http://schemas.microsoft.com/office/drawing/2014/main" id="{DA21A7A4-2FC7-4796-8B6F-99FE2C800693}"/>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2841" r="10610" b="10192"/>
          <a:stretch/>
        </p:blipFill>
        <p:spPr>
          <a:xfrm>
            <a:off x="5217694" y="2097503"/>
            <a:ext cx="3781926" cy="8349917"/>
          </a:xfrm>
          <a:prstGeom prst="rect">
            <a:avLst/>
          </a:prstGeom>
          <a:effectLst>
            <a:reflection endPos="0" dist="50800" dir="5400000" sy="-100000" algn="bl" rotWithShape="0"/>
          </a:effectLst>
        </p:spPr>
      </p:pic>
      <p:sp>
        <p:nvSpPr>
          <p:cNvPr id="9" name="CaixaDeTexto 8">
            <a:extLst>
              <a:ext uri="{FF2B5EF4-FFF2-40B4-BE49-F238E27FC236}">
                <a16:creationId xmlns:a16="http://schemas.microsoft.com/office/drawing/2014/main" id="{0EF1407E-92B8-4497-BF96-F98C93ABA722}"/>
              </a:ext>
            </a:extLst>
          </p:cNvPr>
          <p:cNvSpPr txBox="1"/>
          <p:nvPr/>
        </p:nvSpPr>
        <p:spPr>
          <a:xfrm>
            <a:off x="862262" y="4687413"/>
            <a:ext cx="4355431" cy="3170099"/>
          </a:xfrm>
          <a:prstGeom prst="rect">
            <a:avLst/>
          </a:prstGeom>
          <a:noFill/>
        </p:spPr>
        <p:txBody>
          <a:bodyPr wrap="square" rtlCol="0">
            <a:spAutoFit/>
          </a:bodyPr>
          <a:lstStyle/>
          <a:p>
            <a:r>
              <a:rPr lang="pt-BR" sz="4000" b="1" spc="50" dirty="0">
                <a:ln w="0"/>
                <a:solidFill>
                  <a:schemeClr val="bg2"/>
                </a:solidFill>
                <a:effectLst>
                  <a:innerShdw blurRad="63500" dist="50800" dir="13500000">
                    <a:srgbClr val="000000">
                      <a:alpha val="50000"/>
                    </a:srgbClr>
                  </a:innerShdw>
                </a:effectLst>
                <a:latin typeface="Arial Black" panose="020B0A04020102020204" pitchFamily="34" charset="0"/>
              </a:rPr>
              <a:t>Investir é para todos</a:t>
            </a:r>
          </a:p>
          <a:p>
            <a:pPr algn="r"/>
            <a:r>
              <a:rPr lang="pt-BR" sz="4000" b="1" spc="50" dirty="0">
                <a:ln w="0"/>
                <a:solidFill>
                  <a:schemeClr val="bg2"/>
                </a:solidFill>
                <a:effectLst>
                  <a:innerShdw blurRad="63500" dist="50800" dir="13500000">
                    <a:srgbClr val="000000">
                      <a:alpha val="50000"/>
                    </a:srgbClr>
                  </a:innerShdw>
                </a:effectLst>
                <a:latin typeface="Arial Black" panose="020B0A04020102020204" pitchFamily="34" charset="0"/>
              </a:rPr>
              <a:t>Guia essencial para iniciantes</a:t>
            </a:r>
          </a:p>
        </p:txBody>
      </p:sp>
      <p:sp>
        <p:nvSpPr>
          <p:cNvPr id="11" name="CaixaDeTexto 10">
            <a:extLst>
              <a:ext uri="{FF2B5EF4-FFF2-40B4-BE49-F238E27FC236}">
                <a16:creationId xmlns:a16="http://schemas.microsoft.com/office/drawing/2014/main" id="{2C979A44-0E43-4EBC-B538-E1A560406FF1}"/>
              </a:ext>
            </a:extLst>
          </p:cNvPr>
          <p:cNvSpPr txBox="1"/>
          <p:nvPr/>
        </p:nvSpPr>
        <p:spPr>
          <a:xfrm>
            <a:off x="1429004" y="11009700"/>
            <a:ext cx="7256536" cy="1077218"/>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pt-BR" sz="3200" b="1" dirty="0">
                <a:ln/>
                <a:solidFill>
                  <a:schemeClr val="accent4"/>
                </a:solidFill>
                <a:effectLst>
                  <a:reflection blurRad="6350" stA="55000" endA="300" endPos="45500" dir="5400000" sy="-100000" algn="bl" rotWithShape="0"/>
                </a:effectLst>
                <a:latin typeface="Arial Black" panose="020B0A04020102020204" pitchFamily="34" charset="0"/>
              </a:rPr>
              <a:t>Descubra os segredos que não te contam.</a:t>
            </a:r>
          </a:p>
        </p:txBody>
      </p:sp>
      <p:sp>
        <p:nvSpPr>
          <p:cNvPr id="15" name="CaixaDeTexto 14">
            <a:extLst>
              <a:ext uri="{FF2B5EF4-FFF2-40B4-BE49-F238E27FC236}">
                <a16:creationId xmlns:a16="http://schemas.microsoft.com/office/drawing/2014/main" id="{101E8C08-95AC-4F58-A2E8-C9429A1B2C53}"/>
              </a:ext>
            </a:extLst>
          </p:cNvPr>
          <p:cNvSpPr txBox="1"/>
          <p:nvPr/>
        </p:nvSpPr>
        <p:spPr>
          <a:xfrm>
            <a:off x="3845465" y="171607"/>
            <a:ext cx="1910270" cy="276999"/>
          </a:xfrm>
          <a:prstGeom prst="rect">
            <a:avLst/>
          </a:prstGeom>
          <a:solidFill>
            <a:srgbClr val="000000">
              <a:alpha val="50196"/>
            </a:srgbClr>
          </a:solidFill>
          <a:ln>
            <a:solidFill>
              <a:srgbClr val="000000">
                <a:alpha val="50196"/>
              </a:srgbClr>
            </a:solidFill>
          </a:ln>
        </p:spPr>
        <p:txBody>
          <a:bodyPr wrap="square" rtlCol="0">
            <a:spAutoFit/>
          </a:bodyPr>
          <a:lstStyle/>
          <a:p>
            <a:r>
              <a:rPr lang="pt-BR" sz="1200" b="1" spc="50" dirty="0">
                <a:ln w="0"/>
                <a:solidFill>
                  <a:schemeClr val="bg2"/>
                </a:solidFill>
                <a:effectLst>
                  <a:innerShdw blurRad="63500" dist="50800" dir="13500000">
                    <a:srgbClr val="000000">
                      <a:alpha val="50000"/>
                    </a:srgbClr>
                  </a:innerShdw>
                </a:effectLst>
                <a:latin typeface="Arial Black" panose="020B0A04020102020204" pitchFamily="34" charset="0"/>
              </a:rPr>
              <a:t>Guilherme Galante</a:t>
            </a:r>
          </a:p>
        </p:txBody>
      </p:sp>
      <p:sp>
        <p:nvSpPr>
          <p:cNvPr id="3" name="Retângulo 2">
            <a:extLst>
              <a:ext uri="{FF2B5EF4-FFF2-40B4-BE49-F238E27FC236}">
                <a16:creationId xmlns:a16="http://schemas.microsoft.com/office/drawing/2014/main" id="{54BAD13B-DBA0-4530-AC84-1F6068D5872D}"/>
              </a:ext>
            </a:extLst>
          </p:cNvPr>
          <p:cNvSpPr/>
          <p:nvPr/>
        </p:nvSpPr>
        <p:spPr>
          <a:xfrm>
            <a:off x="601580" y="2097503"/>
            <a:ext cx="4616113" cy="834991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80789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B8FA7E3A-B9F0-48BC-B783-D9BAC0A4A381}"/>
              </a:ext>
            </a:extLst>
          </p:cNvPr>
          <p:cNvSpPr/>
          <p:nvPr/>
        </p:nvSpPr>
        <p:spPr>
          <a:xfrm>
            <a:off x="0" y="0"/>
            <a:ext cx="9601200" cy="1280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mc:Choice xmlns:psuz="http://schemas.microsoft.com/office/powerpoint/2016/summaryzoom" Requires="psuz">
          <p:graphicFrame>
            <p:nvGraphicFramePr>
              <p:cNvPr id="5" name="Zoom do Resumo 4">
                <a:extLst>
                  <a:ext uri="{FF2B5EF4-FFF2-40B4-BE49-F238E27FC236}">
                    <a16:creationId xmlns:a16="http://schemas.microsoft.com/office/drawing/2014/main" id="{53E65D6F-90CE-4499-AFA4-21C7E9C37D58}"/>
                  </a:ext>
                </a:extLst>
              </p:cNvPr>
              <p:cNvGraphicFramePr>
                <a:graphicFrameLocks noChangeAspect="1"/>
              </p:cNvGraphicFramePr>
              <p:nvPr>
                <p:extLst>
                  <p:ext uri="{D42A27DB-BD31-4B8C-83A1-F6EECF244321}">
                    <p14:modId xmlns:p14="http://schemas.microsoft.com/office/powerpoint/2010/main" val="456758652"/>
                  </p:ext>
                </p:extLst>
              </p:nvPr>
            </p:nvGraphicFramePr>
            <p:xfrm>
              <a:off x="-480447" y="1685133"/>
              <a:ext cx="10554345" cy="10351999"/>
            </p:xfrm>
            <a:graphic>
              <a:graphicData uri="http://schemas.microsoft.com/office/powerpoint/2016/summaryzoom">
                <psuz:summaryZm>
                  <psuz:summaryZmObj sectionId="{8AA04361-0797-4E12-B9FF-86A6A26F78D4}" offsetFactorX="23171" offsetFactorY="-55167">
                    <psuz:zmPr id="{8EF69350-7F40-448F-BFBD-04025D19F3D3}" transitionDur="1000">
                      <p166:blipFill xmlns:p166="http://schemas.microsoft.com/office/powerpoint/2016/6/main">
                        <a:blip r:embed="rId2"/>
                        <a:stretch>
                          <a:fillRect/>
                        </a:stretch>
                      </p166:blipFill>
                      <p166:spPr xmlns:p166="http://schemas.microsoft.com/office/powerpoint/2016/6/main">
                        <a:xfrm>
                          <a:off x="840488" y="183799"/>
                          <a:ext cx="2374727" cy="3166303"/>
                        </a:xfrm>
                        <a:prstGeom prst="rect">
                          <a:avLst/>
                        </a:prstGeom>
                        <a:ln w="3175">
                          <a:solidFill>
                            <a:prstClr val="ltGray"/>
                          </a:solidFill>
                        </a:ln>
                      </p166:spPr>
                    </psuz:zmPr>
                  </psuz:summaryZmObj>
                  <psuz:summaryZmObj sectionId="{BA14BCA4-F5F4-45CB-A583-F8F56558F026}" offsetFactorX="-82350" offsetFactorY="50882">
                    <psuz:zmPr id="{74641274-5064-42C6-AC86-8A9CB683808E}" transitionDur="1000">
                      <p166:blipFill xmlns:p166="http://schemas.microsoft.com/office/powerpoint/2016/6/main">
                        <a:blip r:embed="rId3"/>
                        <a:stretch>
                          <a:fillRect/>
                        </a:stretch>
                      </p166:blipFill>
                      <p166:spPr xmlns:p166="http://schemas.microsoft.com/office/powerpoint/2016/6/main">
                        <a:xfrm>
                          <a:off x="867698" y="3541609"/>
                          <a:ext cx="2374727" cy="3166303"/>
                        </a:xfrm>
                        <a:prstGeom prst="rect">
                          <a:avLst/>
                        </a:prstGeom>
                        <a:ln w="3175">
                          <a:solidFill>
                            <a:prstClr val="ltGray"/>
                          </a:solidFill>
                        </a:ln>
                      </p166:spPr>
                    </psuz:zmPr>
                  </psuz:summaryZmObj>
                  <psuz:summaryZmObj sectionId="{A347A536-69F8-4260-92CF-E895F3175C69}" offsetFactorX="-188281" offsetFactorY="155306">
                    <psuz:zmPr id="{3C05138A-15CA-429E-BFE5-FAFB96B26BAE}" transitionDur="1000">
                      <p166:blipFill xmlns:p166="http://schemas.microsoft.com/office/powerpoint/2016/6/main">
                        <a:blip r:embed="rId4"/>
                        <a:stretch>
                          <a:fillRect/>
                        </a:stretch>
                      </p166:blipFill>
                      <p166:spPr xmlns:p166="http://schemas.microsoft.com/office/powerpoint/2016/6/main">
                        <a:xfrm>
                          <a:off x="885176" y="6848012"/>
                          <a:ext cx="2374727" cy="3166303"/>
                        </a:xfrm>
                        <a:prstGeom prst="rect">
                          <a:avLst/>
                        </a:prstGeom>
                        <a:ln w="3175">
                          <a:solidFill>
                            <a:prstClr val="ltGray"/>
                          </a:solidFill>
                        </a:ln>
                      </p166:spPr>
                    </psuz:zmPr>
                  </psuz:summaryZmObj>
                  <psuz:summaryZmObj sectionId="{3243E49B-8E82-4775-A86B-D29BB58B9041}" offsetFactorX="-153538" offsetFactorY="-54631">
                    <psuz:zmPr id="{191115D9-1B63-49A9-A613-3C40C46D0010}" transitionDur="1000">
                      <p166:blipFill xmlns:p166="http://schemas.microsoft.com/office/powerpoint/2016/6/main">
                        <a:blip r:embed="rId5"/>
                        <a:stretch>
                          <a:fillRect/>
                        </a:stretch>
                      </p166:blipFill>
                      <p166:spPr xmlns:p166="http://schemas.microsoft.com/office/powerpoint/2016/6/main">
                        <a:xfrm>
                          <a:off x="4243268" y="200759"/>
                          <a:ext cx="2374727" cy="3166303"/>
                        </a:xfrm>
                        <a:prstGeom prst="rect">
                          <a:avLst/>
                        </a:prstGeom>
                        <a:ln w="3175">
                          <a:solidFill>
                            <a:prstClr val="ltGray"/>
                          </a:solidFill>
                        </a:ln>
                      </p166:spPr>
                    </psuz:zmPr>
                  </psuz:summaryZmObj>
                  <psuz:summaryZmObj sectionId="{68A08EF4-6A1D-4C01-A0AF-8351624FAFF4}" offsetFactorX="167106" offsetFactorY="-54095">
                    <psuz:zmPr id="{C0775FEE-A601-4DAA-84C1-1ECB8B1B180F}" transitionDur="1000">
                      <p166:blipFill xmlns:p166="http://schemas.microsoft.com/office/powerpoint/2016/6/main">
                        <a:blip r:embed="rId6"/>
                        <a:stretch>
                          <a:fillRect/>
                        </a:stretch>
                      </p166:blipFill>
                      <p166:spPr xmlns:p166="http://schemas.microsoft.com/office/powerpoint/2016/6/main">
                        <a:xfrm>
                          <a:off x="4258563" y="3542335"/>
                          <a:ext cx="2374727" cy="3166303"/>
                        </a:xfrm>
                        <a:prstGeom prst="rect">
                          <a:avLst/>
                        </a:prstGeom>
                        <a:ln w="3175">
                          <a:solidFill>
                            <a:prstClr val="ltGray"/>
                          </a:solidFill>
                        </a:ln>
                      </p166:spPr>
                    </psuz:zmPr>
                  </psuz:summaryZmObj>
                  <psuz:summaryZmObj sectionId="{2037F1CB-B6FB-4B70-BC8F-48F66CC5822C}" offsetFactorX="59987" offsetFactorY="51331">
                    <psuz:zmPr id="{BA37CCE9-CE44-4B74-A983-8A2095675439}" transitionDur="1000">
                      <p166:blipFill xmlns:p166="http://schemas.microsoft.com/office/powerpoint/2016/6/main">
                        <a:blip r:embed="rId7"/>
                        <a:stretch>
                          <a:fillRect/>
                        </a:stretch>
                      </p166:blipFill>
                      <p166:spPr xmlns:p166="http://schemas.microsoft.com/office/powerpoint/2016/6/main">
                        <a:xfrm>
                          <a:off x="4247813" y="6880443"/>
                          <a:ext cx="2374727" cy="3166303"/>
                        </a:xfrm>
                        <a:prstGeom prst="rect">
                          <a:avLst/>
                        </a:prstGeom>
                        <a:ln w="3175">
                          <a:solidFill>
                            <a:prstClr val="ltGray"/>
                          </a:solidFill>
                        </a:ln>
                      </p166:spPr>
                    </psuz:zmPr>
                  </psuz:summaryZmObj>
                  <psuz:summaryZmObj sectionId="{A984BB1B-5C91-42D4-87D9-15D8747A586E}" offsetFactorX="90285" offsetFactorY="-159608">
                    <psuz:zmPr id="{4B9294CB-806F-45A4-92D4-FEF278DE559F}" transitionDur="1000">
                      <p166:blipFill xmlns:p166="http://schemas.microsoft.com/office/powerpoint/2016/6/main">
                        <a:blip r:embed="rId8"/>
                        <a:stretch>
                          <a:fillRect/>
                        </a:stretch>
                      </p166:blipFill>
                      <p166:spPr xmlns:p166="http://schemas.microsoft.com/office/powerpoint/2016/6/main">
                        <a:xfrm>
                          <a:off x="7500342" y="201484"/>
                          <a:ext cx="2374727" cy="3166303"/>
                        </a:xfrm>
                        <a:prstGeom prst="rect">
                          <a:avLst/>
                        </a:prstGeom>
                        <a:ln w="3175">
                          <a:solidFill>
                            <a:prstClr val="ltGray"/>
                          </a:solidFill>
                        </a:ln>
                      </p166:spPr>
                    </psuz:zmPr>
                  </psuz:summaryZmObj>
                  <psuz:gridLayout/>
                </psuz:summaryZm>
              </a:graphicData>
            </a:graphic>
          </p:graphicFrame>
        </mc:Choice>
        <mc:Fallback>
          <p:grpSp>
            <p:nvGrpSpPr>
              <p:cNvPr id="5" name="Zoom do Resumo 4">
                <a:extLst>
                  <a:ext uri="{FF2B5EF4-FFF2-40B4-BE49-F238E27FC236}">
                    <a16:creationId xmlns:a16="http://schemas.microsoft.com/office/drawing/2014/main" id="{53E65D6F-90CE-4499-AFA4-21C7E9C37D58}"/>
                  </a:ext>
                </a:extLst>
              </p:cNvPr>
              <p:cNvGrpSpPr>
                <a:grpSpLocks noGrp="1" noUngrp="1" noRot="1" noChangeAspect="1" noMove="1" noResize="1"/>
              </p:cNvGrpSpPr>
              <p:nvPr/>
            </p:nvGrpSpPr>
            <p:grpSpPr>
              <a:xfrm>
                <a:off x="-480447" y="1685133"/>
                <a:ext cx="10554345" cy="10351999"/>
                <a:chOff x="-480447" y="1685133"/>
                <a:chExt cx="10554345" cy="10351999"/>
              </a:xfrm>
            </p:grpSpPr>
            <p:pic>
              <p:nvPicPr>
                <p:cNvPr id="2" name="Imagem 2">
                  <a:hlinkClick r:id="rId9"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360041" y="1868932"/>
                  <a:ext cx="2374727" cy="3166303"/>
                </a:xfrm>
                <a:prstGeom prst="rect">
                  <a:avLst/>
                </a:prstGeom>
                <a:ln w="3175">
                  <a:solidFill>
                    <a:prstClr val="ltGray"/>
                  </a:solidFill>
                </a:ln>
              </p:spPr>
            </p:pic>
            <p:pic>
              <p:nvPicPr>
                <p:cNvPr id="3" name="Imagem 3">
                  <a:hlinkClick r:id="rId10"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387251" y="5226742"/>
                  <a:ext cx="2374727" cy="3166303"/>
                </a:xfrm>
                <a:prstGeom prst="rect">
                  <a:avLst/>
                </a:prstGeom>
                <a:ln w="3175">
                  <a:solidFill>
                    <a:prstClr val="ltGray"/>
                  </a:solidFill>
                </a:ln>
              </p:spPr>
            </p:pic>
            <p:pic>
              <p:nvPicPr>
                <p:cNvPr id="4" name="Imagem 4">
                  <a:hlinkClick r:id="rId11"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04729" y="8533145"/>
                  <a:ext cx="2374727" cy="3166303"/>
                </a:xfrm>
                <a:prstGeom prst="rect">
                  <a:avLst/>
                </a:prstGeom>
                <a:ln w="3175">
                  <a:solidFill>
                    <a:prstClr val="ltGray"/>
                  </a:solidFill>
                </a:ln>
              </p:spPr>
            </p:pic>
            <p:pic>
              <p:nvPicPr>
                <p:cNvPr id="9" name="Imagem 9">
                  <a:hlinkClick r:id="rId12"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3762821" y="1885892"/>
                  <a:ext cx="2374727" cy="3166303"/>
                </a:xfrm>
                <a:prstGeom prst="rect">
                  <a:avLst/>
                </a:prstGeom>
                <a:ln w="3175">
                  <a:solidFill>
                    <a:prstClr val="ltGray"/>
                  </a:solidFill>
                </a:ln>
              </p:spPr>
            </p:pic>
            <p:pic>
              <p:nvPicPr>
                <p:cNvPr id="10" name="Imagem 10">
                  <a:hlinkClick r:id="rId13"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3778116" y="5227468"/>
                  <a:ext cx="2374727" cy="3166303"/>
                </a:xfrm>
                <a:prstGeom prst="rect">
                  <a:avLst/>
                </a:prstGeom>
                <a:ln w="3175">
                  <a:solidFill>
                    <a:prstClr val="ltGray"/>
                  </a:solidFill>
                </a:ln>
              </p:spPr>
            </p:pic>
            <p:pic>
              <p:nvPicPr>
                <p:cNvPr id="11" name="Imagem 11">
                  <a:hlinkClick r:id="rId14"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3767366" y="8565576"/>
                  <a:ext cx="2374727" cy="3166303"/>
                </a:xfrm>
                <a:prstGeom prst="rect">
                  <a:avLst/>
                </a:prstGeom>
                <a:ln w="3175">
                  <a:solidFill>
                    <a:prstClr val="ltGray"/>
                  </a:solidFill>
                </a:ln>
              </p:spPr>
            </p:pic>
            <p:pic>
              <p:nvPicPr>
                <p:cNvPr id="12" name="Imagem 12">
                  <a:hlinkClick r:id="rId15"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019895" y="1886617"/>
                  <a:ext cx="2374727" cy="3166303"/>
                </a:xfrm>
                <a:prstGeom prst="rect">
                  <a:avLst/>
                </a:prstGeom>
                <a:ln w="3175">
                  <a:solidFill>
                    <a:prstClr val="ltGray"/>
                  </a:solidFill>
                </a:ln>
              </p:spPr>
            </p:pic>
          </p:grpSp>
        </mc:Fallback>
      </mc:AlternateContent>
      <p:sp>
        <p:nvSpPr>
          <p:cNvPr id="7" name="CaixaDeTexto 6">
            <a:extLst>
              <a:ext uri="{FF2B5EF4-FFF2-40B4-BE49-F238E27FC236}">
                <a16:creationId xmlns:a16="http://schemas.microsoft.com/office/drawing/2014/main" id="{1C236136-BD89-4CFB-BE1E-8B81A7908E66}"/>
              </a:ext>
            </a:extLst>
          </p:cNvPr>
          <p:cNvSpPr txBox="1"/>
          <p:nvPr/>
        </p:nvSpPr>
        <p:spPr>
          <a:xfrm>
            <a:off x="1661597" y="428588"/>
            <a:ext cx="6278005" cy="1015663"/>
          </a:xfrm>
          <a:prstGeom prst="rect">
            <a:avLst/>
          </a:prstGeom>
          <a:noFill/>
        </p:spPr>
        <p:txBody>
          <a:bodyPr wrap="square" rtlCol="0">
            <a:spAutoFit/>
          </a:bodyPr>
          <a:lstStyle/>
          <a:p>
            <a:pPr algn="ctr"/>
            <a:r>
              <a:rPr lang="pt-BR" sz="6000" dirty="0">
                <a:solidFill>
                  <a:schemeClr val="accent4"/>
                </a:solidFill>
                <a:effectLst>
                  <a:reflection blurRad="6350" stA="55000" endA="300" endPos="45500" dir="5400000" sy="-100000" algn="bl" rotWithShape="0"/>
                </a:effectLst>
                <a:latin typeface="Impact" panose="020B0806030902050204" pitchFamily="34" charset="0"/>
              </a:rPr>
              <a:t>Sumário</a:t>
            </a:r>
          </a:p>
        </p:txBody>
      </p:sp>
      <p:sp>
        <p:nvSpPr>
          <p:cNvPr id="8" name="CaixaDeTexto 7">
            <a:extLst>
              <a:ext uri="{FF2B5EF4-FFF2-40B4-BE49-F238E27FC236}">
                <a16:creationId xmlns:a16="http://schemas.microsoft.com/office/drawing/2014/main" id="{F2DB320A-90DE-4CF5-A9BB-0A0E38DA570B}"/>
              </a:ext>
            </a:extLst>
          </p:cNvPr>
          <p:cNvSpPr txBox="1"/>
          <p:nvPr/>
        </p:nvSpPr>
        <p:spPr>
          <a:xfrm>
            <a:off x="3867616" y="12234512"/>
            <a:ext cx="1910270" cy="276999"/>
          </a:xfrm>
          <a:prstGeom prst="rect">
            <a:avLst/>
          </a:prstGeom>
          <a:solidFill>
            <a:srgbClr val="000000">
              <a:alpha val="50196"/>
            </a:srgbClr>
          </a:solidFill>
          <a:ln>
            <a:solidFill>
              <a:srgbClr val="000000">
                <a:alpha val="50196"/>
              </a:srgbClr>
            </a:solidFill>
          </a:ln>
        </p:spPr>
        <p:txBody>
          <a:bodyPr wrap="square" rtlCol="0">
            <a:spAutoFit/>
          </a:bodyPr>
          <a:lstStyle/>
          <a:p>
            <a:r>
              <a:rPr lang="pt-BR" sz="1200" b="1" spc="50" dirty="0">
                <a:ln w="0"/>
                <a:solidFill>
                  <a:schemeClr val="bg2"/>
                </a:solidFill>
                <a:effectLst>
                  <a:innerShdw blurRad="63500" dist="50800" dir="13500000">
                    <a:srgbClr val="000000">
                      <a:alpha val="50000"/>
                    </a:srgbClr>
                  </a:innerShdw>
                </a:effectLst>
                <a:latin typeface="Arial Black" panose="020B0A04020102020204" pitchFamily="34" charset="0"/>
              </a:rPr>
              <a:t>Guilherme Galante</a:t>
            </a:r>
          </a:p>
        </p:txBody>
      </p:sp>
    </p:spTree>
    <p:extLst>
      <p:ext uri="{BB962C8B-B14F-4D97-AF65-F5344CB8AC3E}">
        <p14:creationId xmlns:p14="http://schemas.microsoft.com/office/powerpoint/2010/main" val="2739027342"/>
      </p:ext>
    </p:extLst>
  </p:cSld>
  <p:clrMapOvr>
    <a:masterClrMapping/>
  </p:clrMapOvr>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1031</TotalTime>
  <Words>5791</Words>
  <Application>Microsoft Office PowerPoint</Application>
  <PresentationFormat>Papel A3 (297 x 420 mm)</PresentationFormat>
  <Paragraphs>459</Paragraphs>
  <Slides>43</Slides>
  <Notes>0</Notes>
  <HiddenSlides>7</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43</vt:i4>
      </vt:variant>
    </vt:vector>
  </HeadingPairs>
  <TitlesOfParts>
    <vt:vector size="49" baseType="lpstr">
      <vt:lpstr>Arial</vt:lpstr>
      <vt:lpstr>Arial Black</vt:lpstr>
      <vt:lpstr>Calibri</vt:lpstr>
      <vt:lpstr>Calibri Light</vt:lpstr>
      <vt:lpstr>Impact</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Guilherme Galante</dc:creator>
  <cp:lastModifiedBy>Guilherme Galante</cp:lastModifiedBy>
  <cp:revision>79</cp:revision>
  <dcterms:created xsi:type="dcterms:W3CDTF">2024-05-07T23:24:55Z</dcterms:created>
  <dcterms:modified xsi:type="dcterms:W3CDTF">2024-05-12T15:13:31Z</dcterms:modified>
</cp:coreProperties>
</file>